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B180E73-1E26-4818-A291-4CA4FB597DA7}" type="datetimeFigureOut">
              <a:rPr lang="en-GB" smtClean="0"/>
              <a:t>24/02/2025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810EFC-827F-48C7-9E5D-AC2849E40FF2}" type="slidenum">
              <a:rPr lang="en-GB" smtClean="0"/>
              <a:t>‹#›</a:t>
            </a:fld>
            <a:endParaRPr lang="en-GB"/>
          </a:p>
        </p:txBody>
      </p:sp>
    </p:spTree>
    <p:extLst>
      <p:ext uri="{BB962C8B-B14F-4D97-AF65-F5344CB8AC3E}">
        <p14:creationId xmlns:p14="http://schemas.microsoft.com/office/powerpoint/2010/main" val="1249849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B180E73-1E26-4818-A291-4CA4FB597DA7}" type="datetimeFigureOut">
              <a:rPr lang="en-GB" smtClean="0"/>
              <a:t>24/02/2025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810EFC-827F-48C7-9E5D-AC2849E40FF2}" type="slidenum">
              <a:rPr lang="en-GB" smtClean="0"/>
              <a:t>‹#›</a:t>
            </a:fld>
            <a:endParaRPr lang="en-GB"/>
          </a:p>
        </p:txBody>
      </p:sp>
    </p:spTree>
    <p:extLst>
      <p:ext uri="{BB962C8B-B14F-4D97-AF65-F5344CB8AC3E}">
        <p14:creationId xmlns:p14="http://schemas.microsoft.com/office/powerpoint/2010/main" val="2634309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B180E73-1E26-4818-A291-4CA4FB597DA7}" type="datetimeFigureOut">
              <a:rPr lang="en-GB" smtClean="0"/>
              <a:t>24/02/2025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810EFC-827F-48C7-9E5D-AC2849E40FF2}" type="slidenum">
              <a:rPr lang="en-GB" smtClean="0"/>
              <a:t>‹#›</a:t>
            </a:fld>
            <a:endParaRPr lang="en-GB"/>
          </a:p>
        </p:txBody>
      </p:sp>
    </p:spTree>
    <p:extLst>
      <p:ext uri="{BB962C8B-B14F-4D97-AF65-F5344CB8AC3E}">
        <p14:creationId xmlns:p14="http://schemas.microsoft.com/office/powerpoint/2010/main" val="67990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B180E73-1E26-4818-A291-4CA4FB597DA7}" type="datetimeFigureOut">
              <a:rPr lang="en-GB" smtClean="0"/>
              <a:t>24/02/2025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810EFC-827F-48C7-9E5D-AC2849E40FF2}" type="slidenum">
              <a:rPr lang="en-GB" smtClean="0"/>
              <a:t>‹#›</a:t>
            </a:fld>
            <a:endParaRPr lang="en-GB"/>
          </a:p>
        </p:txBody>
      </p:sp>
    </p:spTree>
    <p:extLst>
      <p:ext uri="{BB962C8B-B14F-4D97-AF65-F5344CB8AC3E}">
        <p14:creationId xmlns:p14="http://schemas.microsoft.com/office/powerpoint/2010/main" val="2475156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180E73-1E26-4818-A291-4CA4FB597DA7}" type="datetimeFigureOut">
              <a:rPr lang="en-GB" smtClean="0"/>
              <a:t>24/02/2025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810EFC-827F-48C7-9E5D-AC2849E40FF2}" type="slidenum">
              <a:rPr lang="en-GB" smtClean="0"/>
              <a:t>‹#›</a:t>
            </a:fld>
            <a:endParaRPr lang="en-GB"/>
          </a:p>
        </p:txBody>
      </p:sp>
    </p:spTree>
    <p:extLst>
      <p:ext uri="{BB962C8B-B14F-4D97-AF65-F5344CB8AC3E}">
        <p14:creationId xmlns:p14="http://schemas.microsoft.com/office/powerpoint/2010/main" val="3757625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B180E73-1E26-4818-A291-4CA4FB597DA7}" type="datetimeFigureOut">
              <a:rPr lang="en-GB" smtClean="0"/>
              <a:t>24/02/2025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810EFC-827F-48C7-9E5D-AC2849E40FF2}" type="slidenum">
              <a:rPr lang="en-GB" smtClean="0"/>
              <a:t>‹#›</a:t>
            </a:fld>
            <a:endParaRPr lang="en-GB"/>
          </a:p>
        </p:txBody>
      </p:sp>
    </p:spTree>
    <p:extLst>
      <p:ext uri="{BB962C8B-B14F-4D97-AF65-F5344CB8AC3E}">
        <p14:creationId xmlns:p14="http://schemas.microsoft.com/office/powerpoint/2010/main" val="218545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B180E73-1E26-4818-A291-4CA4FB597DA7}" type="datetimeFigureOut">
              <a:rPr lang="en-GB" smtClean="0"/>
              <a:t>24/02/2025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B810EFC-827F-48C7-9E5D-AC2849E40FF2}" type="slidenum">
              <a:rPr lang="en-GB" smtClean="0"/>
              <a:t>‹#›</a:t>
            </a:fld>
            <a:endParaRPr lang="en-GB"/>
          </a:p>
        </p:txBody>
      </p:sp>
    </p:spTree>
    <p:extLst>
      <p:ext uri="{BB962C8B-B14F-4D97-AF65-F5344CB8AC3E}">
        <p14:creationId xmlns:p14="http://schemas.microsoft.com/office/powerpoint/2010/main" val="2351402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B180E73-1E26-4818-A291-4CA4FB597DA7}" type="datetimeFigureOut">
              <a:rPr lang="en-GB" smtClean="0"/>
              <a:t>24/02/2025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B810EFC-827F-48C7-9E5D-AC2849E40FF2}" type="slidenum">
              <a:rPr lang="en-GB" smtClean="0"/>
              <a:t>‹#›</a:t>
            </a:fld>
            <a:endParaRPr lang="en-GB"/>
          </a:p>
        </p:txBody>
      </p:sp>
    </p:spTree>
    <p:extLst>
      <p:ext uri="{BB962C8B-B14F-4D97-AF65-F5344CB8AC3E}">
        <p14:creationId xmlns:p14="http://schemas.microsoft.com/office/powerpoint/2010/main" val="3976910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80E73-1E26-4818-A291-4CA4FB597DA7}" type="datetimeFigureOut">
              <a:rPr lang="en-GB" smtClean="0"/>
              <a:t>24/02/2025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B810EFC-827F-48C7-9E5D-AC2849E40FF2}" type="slidenum">
              <a:rPr lang="en-GB" smtClean="0"/>
              <a:t>‹#›</a:t>
            </a:fld>
            <a:endParaRPr lang="en-GB"/>
          </a:p>
        </p:txBody>
      </p:sp>
    </p:spTree>
    <p:extLst>
      <p:ext uri="{BB962C8B-B14F-4D97-AF65-F5344CB8AC3E}">
        <p14:creationId xmlns:p14="http://schemas.microsoft.com/office/powerpoint/2010/main" val="186783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B180E73-1E26-4818-A291-4CA4FB597DA7}" type="datetimeFigureOut">
              <a:rPr lang="en-GB" smtClean="0"/>
              <a:t>24/02/2025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810EFC-827F-48C7-9E5D-AC2849E40FF2}" type="slidenum">
              <a:rPr lang="en-GB" smtClean="0"/>
              <a:t>‹#›</a:t>
            </a:fld>
            <a:endParaRPr lang="en-GB"/>
          </a:p>
        </p:txBody>
      </p:sp>
    </p:spTree>
    <p:extLst>
      <p:ext uri="{BB962C8B-B14F-4D97-AF65-F5344CB8AC3E}">
        <p14:creationId xmlns:p14="http://schemas.microsoft.com/office/powerpoint/2010/main" val="2506784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B180E73-1E26-4818-A291-4CA4FB597DA7}" type="datetimeFigureOut">
              <a:rPr lang="en-GB" smtClean="0"/>
              <a:t>24/02/2025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810EFC-827F-48C7-9E5D-AC2849E40FF2}" type="slidenum">
              <a:rPr lang="en-GB" smtClean="0"/>
              <a:t>‹#›</a:t>
            </a:fld>
            <a:endParaRPr lang="en-GB"/>
          </a:p>
        </p:txBody>
      </p:sp>
    </p:spTree>
    <p:extLst>
      <p:ext uri="{BB962C8B-B14F-4D97-AF65-F5344CB8AC3E}">
        <p14:creationId xmlns:p14="http://schemas.microsoft.com/office/powerpoint/2010/main" val="2661003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80E73-1E26-4818-A291-4CA4FB597DA7}" type="datetimeFigureOut">
              <a:rPr lang="en-GB" smtClean="0"/>
              <a:t>24/02/2025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810EFC-827F-48C7-9E5D-AC2849E40FF2}" type="slidenum">
              <a:rPr lang="en-GB" smtClean="0"/>
              <a:t>‹#›</a:t>
            </a:fld>
            <a:endParaRPr lang="en-GB"/>
          </a:p>
        </p:txBody>
      </p:sp>
    </p:spTree>
    <p:extLst>
      <p:ext uri="{BB962C8B-B14F-4D97-AF65-F5344CB8AC3E}">
        <p14:creationId xmlns:p14="http://schemas.microsoft.com/office/powerpoint/2010/main" val="3590686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8000"/>
            <a:lum/>
          </a:blip>
          <a:srcRect/>
          <a:stretch>
            <a:fillRect t="-39000" b="-39000"/>
          </a:stretch>
        </a:blip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42207" y="1521208"/>
            <a:ext cx="11584572" cy="1141782"/>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100" dirty="0">
                <a:effectLst/>
                <a:latin typeface="Comic Sans MS" panose="030F0702030302020204" pitchFamily="66" charset="0"/>
                <a:ea typeface="Calibri" panose="020F0502020204030204" pitchFamily="34" charset="0"/>
                <a:cs typeface="Times New Roman" panose="02020603050405020304" pitchFamily="18" charset="0"/>
              </a:rPr>
              <a:t>Our topic focus this half term is Science and animals, and I can tell it’s something the children are all passionate about. We will start by looking at all our favourite animals and then think about other animals in different environments. </a:t>
            </a:r>
          </a:p>
          <a:p>
            <a:pPr>
              <a:lnSpc>
                <a:spcPct val="115000"/>
              </a:lnSpc>
              <a:spcAft>
                <a:spcPts val="1000"/>
              </a:spcAft>
            </a:pPr>
            <a:r>
              <a:rPr lang="en-GB" sz="1100" dirty="0">
                <a:effectLst/>
                <a:latin typeface="Comic Sans MS" panose="030F0702030302020204" pitchFamily="66" charset="0"/>
                <a:ea typeface="Calibri" panose="020F0502020204030204" pitchFamily="34" charset="0"/>
                <a:cs typeface="Times New Roman" panose="02020603050405020304" pitchFamily="18" charset="0"/>
              </a:rPr>
              <a:t>We continue to make the curriculum as fun and exciting as possible, linking lots of our English skills to our topic to create </a:t>
            </a:r>
            <a:r>
              <a:rPr lang="en-GB" sz="1100" dirty="0">
                <a:latin typeface="Comic Sans MS" panose="030F0702030302020204" pitchFamily="66" charset="0"/>
                <a:ea typeface="Calibri" panose="020F0502020204030204" pitchFamily="34" charset="0"/>
                <a:cs typeface="Times New Roman" panose="02020603050405020304" pitchFamily="18" charset="0"/>
              </a:rPr>
              <a:t>animal stories</a:t>
            </a:r>
            <a:r>
              <a:rPr lang="en-GB" sz="1100" dirty="0">
                <a:effectLst/>
                <a:latin typeface="Comic Sans MS" panose="030F0702030302020204" pitchFamily="66" charset="0"/>
                <a:ea typeface="Calibri" panose="020F0502020204030204" pitchFamily="34" charset="0"/>
                <a:cs typeface="Times New Roman" panose="02020603050405020304" pitchFamily="18" charset="0"/>
              </a:rPr>
              <a:t> and our </a:t>
            </a:r>
            <a:r>
              <a:rPr lang="en-GB" sz="1100" dirty="0">
                <a:latin typeface="Comic Sans MS" panose="030F0702030302020204" pitchFamily="66" charset="0"/>
                <a:ea typeface="Calibri" panose="020F0502020204030204" pitchFamily="34" charset="0"/>
                <a:cs typeface="Times New Roman" panose="02020603050405020304" pitchFamily="18" charset="0"/>
              </a:rPr>
              <a:t>DT, to create a free standing structure for an animal</a:t>
            </a:r>
            <a:r>
              <a:rPr lang="en-GB" sz="1100" dirty="0">
                <a:effectLst/>
                <a:latin typeface="Comic Sans MS" panose="030F0702030302020204" pitchFamily="66" charset="0"/>
                <a:ea typeface="Calibri" panose="020F0502020204030204" pitchFamily="34" charset="0"/>
                <a:cs typeface="Times New Roman" panose="02020603050405020304" pitchFamily="18" charset="0"/>
              </a:rPr>
              <a:t> We will continue to build on phonics knowledge and ensure all children are prepared for the phonics screening in the summer term.</a:t>
            </a:r>
          </a:p>
          <a:p>
            <a:pPr>
              <a:lnSpc>
                <a:spcPct val="115000"/>
              </a:lnSpc>
              <a:spcAft>
                <a:spcPts val="100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 Box 2"/>
          <p:cNvSpPr txBox="1">
            <a:spLocks noChangeArrowheads="1"/>
          </p:cNvSpPr>
          <p:nvPr/>
        </p:nvSpPr>
        <p:spPr bwMode="auto">
          <a:xfrm>
            <a:off x="509723" y="2913224"/>
            <a:ext cx="3193082" cy="260801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400" b="1" dirty="0">
                <a:effectLst/>
                <a:latin typeface="Comic Sans MS" panose="030F0702030302020204" pitchFamily="66" charset="0"/>
                <a:ea typeface="Calibri" panose="020F0502020204030204" pitchFamily="34" charset="0"/>
                <a:cs typeface="Times New Roman" panose="02020603050405020304" pitchFamily="18" charset="0"/>
              </a:rPr>
              <a:t>Dates for your diary </a:t>
            </a:r>
            <a:endParaRPr lang="en-GB" sz="12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pPr>
            <a:r>
              <a:rPr lang="en-GB" sz="1400" dirty="0">
                <a:effectLst/>
                <a:latin typeface="Comic Sans MS" panose="030F0702030302020204" pitchFamily="66" charset="0"/>
                <a:ea typeface="Calibri" panose="020F0502020204030204" pitchFamily="34" charset="0"/>
                <a:cs typeface="Times New Roman" panose="02020603050405020304" pitchFamily="18" charset="0"/>
              </a:rPr>
              <a:t>6</a:t>
            </a:r>
            <a:r>
              <a:rPr lang="en-GB" sz="1400" baseline="30000" dirty="0">
                <a:latin typeface="Comic Sans MS" panose="030F0702030302020204" pitchFamily="66" charset="0"/>
                <a:ea typeface="Calibri" panose="020F0502020204030204" pitchFamily="34" charset="0"/>
                <a:cs typeface="Times New Roman" panose="02020603050405020304" pitchFamily="18" charset="0"/>
              </a:rPr>
              <a:t>th</a:t>
            </a:r>
            <a:r>
              <a:rPr lang="en-GB" sz="1400" dirty="0">
                <a:latin typeface="Comic Sans MS" panose="030F0702030302020204" pitchFamily="66" charset="0"/>
                <a:ea typeface="Calibri" panose="020F0502020204030204" pitchFamily="34" charset="0"/>
                <a:cs typeface="Times New Roman" panose="02020603050405020304" pitchFamily="18" charset="0"/>
              </a:rPr>
              <a:t> </a:t>
            </a:r>
            <a:r>
              <a:rPr lang="en-GB" sz="1400" dirty="0">
                <a:effectLst/>
                <a:latin typeface="Comic Sans MS" panose="030F0702030302020204" pitchFamily="66" charset="0"/>
                <a:ea typeface="Calibri" panose="020F0502020204030204" pitchFamily="34" charset="0"/>
                <a:cs typeface="Times New Roman" panose="02020603050405020304" pitchFamily="18" charset="0"/>
              </a:rPr>
              <a:t> March – World Book Day</a:t>
            </a:r>
            <a:endParaRPr lang="en-GB" sz="1200" dirty="0">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pPr>
            <a:r>
              <a:rPr lang="en-GB" sz="1200" dirty="0">
                <a:effectLst/>
                <a:latin typeface="Comic Sans MS" panose="030F0702030302020204" pitchFamily="66" charset="0"/>
                <a:ea typeface="Calibri" panose="020F0502020204030204" pitchFamily="34" charset="0"/>
                <a:cs typeface="Times New Roman" panose="02020603050405020304" pitchFamily="18" charset="0"/>
              </a:rPr>
              <a:t>21</a:t>
            </a:r>
            <a:r>
              <a:rPr lang="en-GB" sz="1200" baseline="30000" dirty="0">
                <a:effectLst/>
                <a:latin typeface="Comic Sans MS" panose="030F0702030302020204" pitchFamily="66" charset="0"/>
                <a:ea typeface="Calibri" panose="020F0502020204030204" pitchFamily="34" charset="0"/>
                <a:cs typeface="Times New Roman" panose="02020603050405020304" pitchFamily="18" charset="0"/>
              </a:rPr>
              <a:t>st</a:t>
            </a:r>
            <a:r>
              <a:rPr lang="en-GB" sz="1200" dirty="0">
                <a:effectLst/>
                <a:latin typeface="Comic Sans MS" panose="030F0702030302020204" pitchFamily="66" charset="0"/>
                <a:ea typeface="Calibri" panose="020F0502020204030204" pitchFamily="34" charset="0"/>
                <a:cs typeface="Times New Roman" panose="02020603050405020304" pitchFamily="18" charset="0"/>
              </a:rPr>
              <a:t> </a:t>
            </a:r>
            <a:r>
              <a:rPr lang="en-GB" sz="1400" dirty="0">
                <a:effectLst/>
                <a:latin typeface="Comic Sans MS" panose="030F0702030302020204" pitchFamily="66" charset="0"/>
                <a:ea typeface="Calibri" panose="020F0502020204030204" pitchFamily="34" charset="0"/>
                <a:cs typeface="Times New Roman" panose="02020603050405020304" pitchFamily="18" charset="0"/>
              </a:rPr>
              <a:t> March – Red Nose Day</a:t>
            </a:r>
          </a:p>
          <a:p>
            <a:pPr>
              <a:lnSpc>
                <a:spcPct val="115000"/>
              </a:lnSpc>
              <a:spcAft>
                <a:spcPts val="1000"/>
              </a:spcAft>
            </a:pPr>
            <a:r>
              <a:rPr lang="en-GB" sz="1400" dirty="0">
                <a:effectLst/>
                <a:latin typeface="Comic Sans MS" panose="030F0702030302020204" pitchFamily="66" charset="0"/>
                <a:ea typeface="Calibri" panose="020F0502020204030204" pitchFamily="34" charset="0"/>
                <a:cs typeface="Times New Roman" panose="02020603050405020304" pitchFamily="18" charset="0"/>
              </a:rPr>
              <a:t>3</a:t>
            </a:r>
            <a:r>
              <a:rPr lang="en-GB" sz="1400" baseline="30000" dirty="0">
                <a:effectLst/>
                <a:latin typeface="Comic Sans MS" panose="030F0702030302020204" pitchFamily="66" charset="0"/>
                <a:ea typeface="Calibri" panose="020F0502020204030204" pitchFamily="34" charset="0"/>
                <a:cs typeface="Times New Roman" panose="02020603050405020304" pitchFamily="18" charset="0"/>
              </a:rPr>
              <a:t>rd</a:t>
            </a:r>
            <a:r>
              <a:rPr lang="en-GB" sz="1400" dirty="0">
                <a:effectLst/>
                <a:latin typeface="Comic Sans MS" panose="030F0702030302020204" pitchFamily="66" charset="0"/>
                <a:ea typeface="Calibri" panose="020F0502020204030204" pitchFamily="34" charset="0"/>
                <a:cs typeface="Times New Roman" panose="02020603050405020304" pitchFamily="18" charset="0"/>
              </a:rPr>
              <a:t> April – Last day of term</a:t>
            </a:r>
          </a:p>
          <a:p>
            <a:pPr>
              <a:lnSpc>
                <a:spcPct val="115000"/>
              </a:lnSpc>
              <a:spcAft>
                <a:spcPts val="1000"/>
              </a:spcAft>
            </a:pPr>
            <a:r>
              <a:rPr lang="en-GB" sz="1400" dirty="0">
                <a:latin typeface="Comic Sans MS" panose="030F0702030302020204" pitchFamily="66" charset="0"/>
                <a:ea typeface="Calibri" panose="020F0502020204030204" pitchFamily="34" charset="0"/>
                <a:cs typeface="Times New Roman" panose="02020603050405020304" pitchFamily="18" charset="0"/>
              </a:rPr>
              <a:t>4</a:t>
            </a:r>
            <a:r>
              <a:rPr lang="en-GB" sz="1400" baseline="30000" dirty="0">
                <a:latin typeface="Comic Sans MS" panose="030F0702030302020204" pitchFamily="66" charset="0"/>
                <a:ea typeface="Calibri" panose="020F0502020204030204" pitchFamily="34" charset="0"/>
                <a:cs typeface="Times New Roman" panose="02020603050405020304" pitchFamily="18" charset="0"/>
              </a:rPr>
              <a:t>th</a:t>
            </a:r>
            <a:r>
              <a:rPr lang="en-GB" sz="1400" dirty="0">
                <a:latin typeface="Comic Sans MS" panose="030F0702030302020204" pitchFamily="66" charset="0"/>
                <a:ea typeface="Calibri" panose="020F0502020204030204" pitchFamily="34" charset="0"/>
                <a:cs typeface="Times New Roman" panose="02020603050405020304" pitchFamily="18" charset="0"/>
              </a:rPr>
              <a:t> April- INSET day</a:t>
            </a:r>
            <a:endParaRPr lang="en-GB" sz="12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pPr>
            <a:r>
              <a:rPr lang="en-GB" sz="14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Box 2"/>
          <p:cNvSpPr txBox="1">
            <a:spLocks noChangeArrowheads="1"/>
          </p:cNvSpPr>
          <p:nvPr/>
        </p:nvSpPr>
        <p:spPr bwMode="auto">
          <a:xfrm>
            <a:off x="7814277" y="2911172"/>
            <a:ext cx="3062270" cy="342431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200" b="1" dirty="0">
                <a:effectLst/>
                <a:latin typeface="Comic Sans MS" panose="030F0702030302020204" pitchFamily="66" charset="0"/>
                <a:ea typeface="Calibri" panose="020F0502020204030204" pitchFamily="34" charset="0"/>
                <a:cs typeface="Times New Roman" panose="02020603050405020304" pitchFamily="18" charset="0"/>
              </a:rPr>
              <a:t>Class Organisation </a:t>
            </a:r>
            <a:endParaRPr lang="en-GB" sz="11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pPr>
            <a:r>
              <a:rPr lang="en-GB" sz="1200" b="1" dirty="0">
                <a:effectLst/>
                <a:latin typeface="Comic Sans MS" panose="030F0702030302020204" pitchFamily="66" charset="0"/>
                <a:ea typeface="Calibri" panose="020F0502020204030204" pitchFamily="34" charset="0"/>
                <a:cs typeface="Times New Roman" panose="02020603050405020304" pitchFamily="18" charset="0"/>
              </a:rPr>
              <a:t>PE: </a:t>
            </a:r>
            <a:r>
              <a:rPr lang="en-GB" sz="1200" dirty="0">
                <a:effectLst/>
                <a:latin typeface="Comic Sans MS" panose="030F0702030302020204" pitchFamily="66" charset="0"/>
                <a:ea typeface="Calibri" panose="020F0502020204030204" pitchFamily="34" charset="0"/>
                <a:cs typeface="Times New Roman" panose="02020603050405020304" pitchFamily="18" charset="0"/>
              </a:rPr>
              <a:t>This half term PE will continue to be on Monday and </a:t>
            </a:r>
            <a:r>
              <a:rPr lang="en-GB" sz="1200" dirty="0">
                <a:latin typeface="Comic Sans MS" panose="030F0702030302020204" pitchFamily="66" charset="0"/>
                <a:ea typeface="Calibri" panose="020F0502020204030204" pitchFamily="34" charset="0"/>
                <a:cs typeface="Times New Roman" panose="02020603050405020304" pitchFamily="18" charset="0"/>
              </a:rPr>
              <a:t>Thursday</a:t>
            </a:r>
            <a:r>
              <a:rPr lang="en-GB" sz="1200" dirty="0">
                <a:effectLst/>
                <a:latin typeface="Comic Sans MS" panose="030F0702030302020204" pitchFamily="66" charset="0"/>
                <a:ea typeface="Calibri" panose="020F0502020204030204" pitchFamily="34" charset="0"/>
                <a:cs typeface="Times New Roman" panose="02020603050405020304" pitchFamily="18" charset="0"/>
              </a:rPr>
              <a:t> afternoon. Children need to come into school wearing their full PE kit. Make sure it is weather appropriate as it still might be a little chilly on some days.</a:t>
            </a:r>
            <a:endParaRPr lang="en-GB" sz="11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pPr>
            <a:r>
              <a:rPr lang="en-GB" sz="1200" b="1" dirty="0">
                <a:effectLst/>
                <a:latin typeface="Comic Sans MS" panose="030F0702030302020204" pitchFamily="66" charset="0"/>
                <a:ea typeface="Calibri" panose="020F0502020204030204" pitchFamily="34" charset="0"/>
                <a:cs typeface="Times New Roman" panose="02020603050405020304" pitchFamily="18" charset="0"/>
              </a:rPr>
              <a:t>Library:  </a:t>
            </a:r>
            <a:r>
              <a:rPr lang="en-GB" sz="1200" dirty="0">
                <a:effectLst/>
                <a:latin typeface="Comic Sans MS" panose="030F0702030302020204" pitchFamily="66" charset="0"/>
                <a:ea typeface="Calibri" panose="020F0502020204030204" pitchFamily="34" charset="0"/>
                <a:cs typeface="Times New Roman" panose="02020603050405020304" pitchFamily="18" charset="0"/>
              </a:rPr>
              <a:t>Children will access the school library a few times this half term. </a:t>
            </a:r>
            <a:endParaRPr lang="en-GB" sz="11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pPr>
            <a:r>
              <a:rPr lang="en-GB" sz="1200" b="1" dirty="0">
                <a:effectLst/>
                <a:latin typeface="Comic Sans MS" panose="030F0702030302020204" pitchFamily="66" charset="0"/>
                <a:ea typeface="Calibri" panose="020F0502020204030204" pitchFamily="34" charset="0"/>
                <a:cs typeface="Times New Roman" panose="02020603050405020304" pitchFamily="18" charset="0"/>
              </a:rPr>
              <a:t>Home learning – </a:t>
            </a:r>
            <a:r>
              <a:rPr lang="en-GB" sz="1200" dirty="0">
                <a:effectLst/>
                <a:latin typeface="Comic Sans MS" panose="030F0702030302020204" pitchFamily="66" charset="0"/>
                <a:ea typeface="Calibri" panose="020F0502020204030204" pitchFamily="34" charset="0"/>
                <a:cs typeface="Times New Roman" panose="02020603050405020304" pitchFamily="18" charset="0"/>
              </a:rPr>
              <a:t>This includes their homework book with their spellings and phonics activity. Also reading at home at least 3 </a:t>
            </a:r>
            <a:r>
              <a:rPr lang="en-GB" sz="1200" dirty="0">
                <a:latin typeface="Comic Sans MS" panose="030F0702030302020204" pitchFamily="66" charset="0"/>
                <a:ea typeface="Calibri" panose="020F0502020204030204" pitchFamily="34" charset="0"/>
                <a:cs typeface="Times New Roman" panose="02020603050405020304" pitchFamily="18" charset="0"/>
              </a:rPr>
              <a:t>times a week.</a:t>
            </a:r>
            <a:endParaRPr lang="en-GB" sz="11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pPr>
            <a:r>
              <a:rPr lang="en-GB" sz="12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 Box 2"/>
          <p:cNvSpPr txBox="1">
            <a:spLocks noChangeArrowheads="1"/>
          </p:cNvSpPr>
          <p:nvPr/>
        </p:nvSpPr>
        <p:spPr bwMode="auto">
          <a:xfrm>
            <a:off x="4382687" y="2911173"/>
            <a:ext cx="3086100" cy="381046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200" b="1" dirty="0">
                <a:effectLst/>
                <a:latin typeface="Comic Sans MS" panose="030F0702030302020204" pitchFamily="66" charset="0"/>
                <a:ea typeface="Calibri" panose="020F0502020204030204" pitchFamily="34" charset="0"/>
                <a:cs typeface="Times New Roman" panose="02020603050405020304" pitchFamily="18" charset="0"/>
              </a:rPr>
              <a:t>How you can help at home	               </a:t>
            </a:r>
            <a:r>
              <a:rPr lang="en-GB" sz="1200" dirty="0">
                <a:effectLst/>
                <a:latin typeface="Comic Sans MS" panose="030F0702030302020204" pitchFamily="66" charset="0"/>
                <a:ea typeface="Calibri" panose="020F0502020204030204" pitchFamily="34" charset="0"/>
                <a:cs typeface="Times New Roman" panose="02020603050405020304" pitchFamily="18" charset="0"/>
              </a:rPr>
              <a:t>Please ensure you hear your child read at least 3 times a week. Encourage independence, fluency and be sure to ask children questions as you are reading the story to develop comprehension. 			    </a:t>
            </a:r>
            <a:endParaRPr lang="en-GB" sz="11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pPr>
            <a:r>
              <a:rPr lang="en-GB" sz="1200" dirty="0">
                <a:effectLst/>
                <a:latin typeface="Comic Sans MS" panose="030F0702030302020204" pitchFamily="66" charset="0"/>
                <a:ea typeface="Calibri" panose="020F0502020204030204" pitchFamily="34" charset="0"/>
                <a:cs typeface="Times New Roman" panose="02020603050405020304" pitchFamily="18" charset="0"/>
              </a:rPr>
              <a:t>Observe words in the environment: signs, labels etc. and encourage children to use their sounds to help read these. 	</a:t>
            </a:r>
            <a:endParaRPr lang="en-GB" sz="11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pPr>
            <a:r>
              <a:rPr lang="en-GB" sz="1200" dirty="0">
                <a:effectLst/>
                <a:latin typeface="Comic Sans MS" panose="030F0702030302020204" pitchFamily="66" charset="0"/>
                <a:ea typeface="Calibri" panose="020F0502020204030204" pitchFamily="34" charset="0"/>
                <a:cs typeface="Times New Roman" panose="02020603050405020304" pitchFamily="18" charset="0"/>
              </a:rPr>
              <a:t>Encourage use of answering in sentences as it helps to develop vocabulary and communication of their ideas. </a:t>
            </a:r>
            <a:r>
              <a:rPr lang="en-GB" sz="1200"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2"/>
          <p:cNvSpPr txBox="1">
            <a:spLocks noChangeArrowheads="1"/>
          </p:cNvSpPr>
          <p:nvPr/>
        </p:nvSpPr>
        <p:spPr bwMode="auto">
          <a:xfrm>
            <a:off x="1514982" y="613466"/>
            <a:ext cx="3992469" cy="480695"/>
          </a:xfrm>
          <a:prstGeom prst="rect">
            <a:avLst/>
          </a:prstGeom>
          <a:solidFill>
            <a:srgbClr val="FFFFFF"/>
          </a:solidFill>
          <a:ln w="9525">
            <a:no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en-GB" sz="300" u="none" strike="noStrike"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All Creatures Great and Small</a:t>
            </a:r>
            <a:endParaRPr lang="en-GB" sz="1100" dirty="0">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9" name="Text Box 8"/>
          <p:cNvSpPr txBox="1">
            <a:spLocks noChangeArrowheads="1"/>
          </p:cNvSpPr>
          <p:nvPr/>
        </p:nvSpPr>
        <p:spPr bwMode="auto">
          <a:xfrm>
            <a:off x="6437171" y="613466"/>
            <a:ext cx="4439376" cy="480695"/>
          </a:xfrm>
          <a:prstGeom prst="rect">
            <a:avLst/>
          </a:prstGeom>
          <a:solidFill>
            <a:srgbClr val="FFFFFF"/>
          </a:solidFill>
          <a:ln w="9525">
            <a:no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en-GB" sz="300" u="none" strike="noStrike"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2000" u="sng" dirty="0">
                <a:effectLst/>
                <a:latin typeface="Comic Sans MS" panose="030F0702030302020204" pitchFamily="66" charset="0"/>
                <a:ea typeface="Calibri" panose="020F0502020204030204" pitchFamily="34" charset="0"/>
                <a:cs typeface="Times New Roman" panose="02020603050405020304" pitchFamily="18" charset="0"/>
              </a:rPr>
              <a:t>Year One – Spring 2 2025</a:t>
            </a:r>
            <a:endParaRPr lang="en-GB" sz="1100" dirty="0">
              <a:effectLst/>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453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8000"/>
            <a:lum/>
          </a:blip>
          <a:srcRect/>
          <a:stretch>
            <a:fillRect t="-39000" b="-39000"/>
          </a:stretch>
        </a:blipFill>
        <a:effectLst/>
      </p:bgPr>
    </p:bg>
    <p:spTree>
      <p:nvGrpSpPr>
        <p:cNvPr id="1" name=""/>
        <p:cNvGrpSpPr/>
        <p:nvPr/>
      </p:nvGrpSpPr>
      <p:grpSpPr>
        <a:xfrm>
          <a:off x="0" y="0"/>
          <a:ext cx="0" cy="0"/>
          <a:chOff x="0" y="0"/>
          <a:chExt cx="0" cy="0"/>
        </a:xfrm>
      </p:grpSpPr>
      <p:sp>
        <p:nvSpPr>
          <p:cNvPr id="4" name="Text Box 1"/>
          <p:cNvSpPr txBox="1">
            <a:spLocks noChangeArrowheads="1"/>
          </p:cNvSpPr>
          <p:nvPr/>
        </p:nvSpPr>
        <p:spPr bwMode="auto">
          <a:xfrm>
            <a:off x="395014" y="227287"/>
            <a:ext cx="3152775" cy="2694712"/>
          </a:xfrm>
          <a:prstGeom prst="rect">
            <a:avLst/>
          </a:prstGeom>
          <a:solidFill>
            <a:schemeClr val="bg1"/>
          </a:solidFill>
          <a:ln w="12700" algn="in">
            <a:noFill/>
            <a:miter lim="800000"/>
            <a:headEnd/>
            <a:tailEnd/>
          </a:ln>
          <a:effectLst/>
        </p:spPr>
        <p:txBody>
          <a:bodyPr rot="0" vert="horz" wrap="square" lIns="36576" tIns="36576" rIns="36576" bIns="36576" anchor="t" anchorCtr="0" upright="1">
            <a:noAutofit/>
          </a:bodyPr>
          <a:lstStyle/>
          <a:p>
            <a:pPr>
              <a:lnSpc>
                <a:spcPct val="118000"/>
              </a:lnSpc>
              <a:spcAft>
                <a:spcPts val="600"/>
              </a:spcAft>
            </a:pPr>
            <a:r>
              <a:rPr lang="en-GB" sz="1100" b="1" kern="1400" dirty="0">
                <a:solidFill>
                  <a:srgbClr val="000000"/>
                </a:solidFill>
                <a:effectLst/>
                <a:latin typeface="Comic Sans MS" panose="030F0702030302020204" pitchFamily="66" charset="0"/>
                <a:ea typeface="Times New Roman" panose="02020603050405020304" pitchFamily="18" charset="0"/>
              </a:rPr>
              <a:t>English</a:t>
            </a:r>
            <a:endParaRPr lang="en-GB" sz="1000" kern="1400" dirty="0">
              <a:solidFill>
                <a:srgbClr val="000000"/>
              </a:solidFill>
              <a:effectLst/>
              <a:latin typeface="Comic Sans MS" panose="030F0702030302020204" pitchFamily="66" charset="0"/>
              <a:ea typeface="Times New Roman" panose="02020603050405020304" pitchFamily="18" charset="0"/>
            </a:endParaRPr>
          </a:p>
          <a:p>
            <a:pPr>
              <a:lnSpc>
                <a:spcPct val="118000"/>
              </a:lnSpc>
              <a:spcAft>
                <a:spcPts val="600"/>
              </a:spcAft>
            </a:pPr>
            <a:r>
              <a:rPr lang="en-GB" sz="1000" b="1" kern="1400" dirty="0">
                <a:solidFill>
                  <a:srgbClr val="000000"/>
                </a:solidFill>
                <a:effectLst/>
                <a:latin typeface="Comic Sans MS" panose="030F0702030302020204" pitchFamily="66" charset="0"/>
                <a:ea typeface="Times New Roman" panose="02020603050405020304" pitchFamily="18" charset="0"/>
              </a:rPr>
              <a:t>Texts to be studied: </a:t>
            </a:r>
            <a:r>
              <a:rPr lang="en-GB" sz="1000" kern="1400" dirty="0">
                <a:solidFill>
                  <a:srgbClr val="000000"/>
                </a:solidFill>
                <a:effectLst/>
                <a:latin typeface="Comic Sans MS" panose="030F0702030302020204" pitchFamily="66" charset="0"/>
                <a:ea typeface="Times New Roman" panose="02020603050405020304" pitchFamily="18" charset="0"/>
              </a:rPr>
              <a:t>Tiger who came to tea and Animal Facts. </a:t>
            </a:r>
          </a:p>
          <a:p>
            <a:pPr>
              <a:lnSpc>
                <a:spcPct val="118000"/>
              </a:lnSpc>
              <a:spcAft>
                <a:spcPts val="600"/>
              </a:spcAft>
            </a:pPr>
            <a:r>
              <a:rPr lang="en-GB" sz="1000" b="1" kern="1400" dirty="0">
                <a:solidFill>
                  <a:srgbClr val="000000"/>
                </a:solidFill>
                <a:effectLst/>
                <a:latin typeface="Comic Sans MS" panose="030F0702030302020204" pitchFamily="66" charset="0"/>
                <a:ea typeface="Times New Roman" panose="02020603050405020304" pitchFamily="18" charset="0"/>
              </a:rPr>
              <a:t>Text Genre: </a:t>
            </a:r>
            <a:r>
              <a:rPr lang="en-GB" sz="1000" kern="1400" dirty="0">
                <a:solidFill>
                  <a:srgbClr val="000000"/>
                </a:solidFill>
                <a:effectLst/>
                <a:latin typeface="Comic Sans MS" panose="030F0702030302020204" pitchFamily="66" charset="0"/>
                <a:ea typeface="Times New Roman" panose="02020603050405020304" pitchFamily="18" charset="0"/>
              </a:rPr>
              <a:t>Fiction. </a:t>
            </a:r>
          </a:p>
          <a:p>
            <a:pPr>
              <a:lnSpc>
                <a:spcPct val="118000"/>
              </a:lnSpc>
              <a:spcAft>
                <a:spcPts val="600"/>
              </a:spcAft>
            </a:pPr>
            <a:r>
              <a:rPr lang="en-GB" sz="1000" b="1" kern="1400" dirty="0">
                <a:solidFill>
                  <a:srgbClr val="000000"/>
                </a:solidFill>
                <a:effectLst/>
                <a:latin typeface="Comic Sans MS" panose="030F0702030302020204" pitchFamily="66" charset="0"/>
                <a:ea typeface="Times New Roman" panose="02020603050405020304" pitchFamily="18" charset="0"/>
              </a:rPr>
              <a:t>GPS/phonics focus: </a:t>
            </a:r>
            <a:r>
              <a:rPr lang="en-GB" sz="1000" kern="1400" dirty="0">
                <a:solidFill>
                  <a:srgbClr val="000000"/>
                </a:solidFill>
                <a:effectLst/>
                <a:latin typeface="Comic Sans MS" panose="030F0702030302020204" pitchFamily="66" charset="0"/>
                <a:ea typeface="Times New Roman" panose="02020603050405020304" pitchFamily="18" charset="0"/>
              </a:rPr>
              <a:t>Phase 5 phonics – Applying taught sounds into reading and writing, including tricky words. </a:t>
            </a:r>
          </a:p>
          <a:p>
            <a:pPr>
              <a:lnSpc>
                <a:spcPct val="118000"/>
              </a:lnSpc>
              <a:spcAft>
                <a:spcPts val="600"/>
              </a:spcAft>
            </a:pPr>
            <a:r>
              <a:rPr lang="en-GB" sz="1000" b="1" kern="1400" dirty="0">
                <a:solidFill>
                  <a:srgbClr val="000000"/>
                </a:solidFill>
                <a:effectLst/>
                <a:latin typeface="Comic Sans MS" panose="030F0702030302020204" pitchFamily="66" charset="0"/>
                <a:ea typeface="Times New Roman" panose="02020603050405020304" pitchFamily="18" charset="0"/>
              </a:rPr>
              <a:t> Outcomes: </a:t>
            </a:r>
            <a:r>
              <a:rPr lang="en-GB" sz="1000" kern="1400" dirty="0">
                <a:solidFill>
                  <a:srgbClr val="000000"/>
                </a:solidFill>
                <a:effectLst/>
                <a:latin typeface="Comic Sans MS" panose="030F0702030302020204" pitchFamily="66" charset="0"/>
                <a:ea typeface="Times New Roman" panose="02020603050405020304" pitchFamily="18" charset="0"/>
              </a:rPr>
              <a:t>This half term, we will begin by linking our learning about different animals with English. We will begin to develop our knowledge of plurals, when-where sentence parts and continue our learning of conjunctions. We will also begin to look at using question and exclamation sentences</a:t>
            </a:r>
          </a:p>
          <a:p>
            <a:pPr>
              <a:lnSpc>
                <a:spcPct val="118000"/>
              </a:lnSpc>
              <a:spcAft>
                <a:spcPts val="600"/>
              </a:spcAft>
            </a:pPr>
            <a:r>
              <a:rPr lang="en-GB" sz="1000" kern="1400" dirty="0">
                <a:solidFill>
                  <a:srgbClr val="000000"/>
                </a:solidFill>
                <a:effectLst/>
                <a:latin typeface="Calibri" panose="020F0502020204030204" pitchFamily="34" charset="0"/>
                <a:ea typeface="Times New Roman" panose="02020603050405020304" pitchFamily="18" charset="0"/>
              </a:rPr>
              <a:t> </a:t>
            </a:r>
          </a:p>
        </p:txBody>
      </p:sp>
      <p:sp>
        <p:nvSpPr>
          <p:cNvPr id="5" name="Text Box 2"/>
          <p:cNvSpPr txBox="1">
            <a:spLocks noChangeArrowheads="1"/>
          </p:cNvSpPr>
          <p:nvPr/>
        </p:nvSpPr>
        <p:spPr bwMode="auto">
          <a:xfrm>
            <a:off x="395013" y="3178903"/>
            <a:ext cx="3152775" cy="3592149"/>
          </a:xfrm>
          <a:prstGeom prst="rect">
            <a:avLst/>
          </a:prstGeom>
          <a:solidFill>
            <a:schemeClr val="bg1"/>
          </a:solidFill>
          <a:ln w="12700" algn="in">
            <a:noFill/>
            <a:miter lim="800000"/>
            <a:headEnd/>
            <a:tailEnd/>
          </a:ln>
          <a:effectLst/>
        </p:spPr>
        <p:txBody>
          <a:bodyPr rot="0" vert="horz" wrap="square" lIns="36576" tIns="36576" rIns="36576" bIns="36576" anchor="t" anchorCtr="0" upright="1">
            <a:noAutofit/>
          </a:bodyPr>
          <a:lstStyle/>
          <a:p>
            <a:pPr>
              <a:lnSpc>
                <a:spcPct val="118000"/>
              </a:lnSpc>
              <a:spcAft>
                <a:spcPts val="600"/>
              </a:spcAft>
            </a:pPr>
            <a:r>
              <a:rPr lang="en-GB" sz="1100" b="1" kern="1400" dirty="0">
                <a:solidFill>
                  <a:srgbClr val="000000"/>
                </a:solidFill>
                <a:effectLst/>
                <a:latin typeface="Comic Sans MS" panose="030F0702030302020204" pitchFamily="66" charset="0"/>
                <a:ea typeface="Times New Roman" panose="02020603050405020304" pitchFamily="18" charset="0"/>
              </a:rPr>
              <a:t>Science	</a:t>
            </a:r>
            <a:r>
              <a:rPr lang="en-GB" sz="1000" b="1" kern="1400" dirty="0">
                <a:solidFill>
                  <a:srgbClr val="000000"/>
                </a:solidFill>
                <a:effectLst/>
                <a:latin typeface="Comic Sans MS" panose="030F0702030302020204" pitchFamily="66" charset="0"/>
                <a:ea typeface="Times New Roman" panose="02020603050405020304" pitchFamily="18" charset="0"/>
              </a:rPr>
              <a:t>				            Objectives:</a:t>
            </a:r>
            <a:r>
              <a:rPr lang="en-GB" sz="1000" kern="14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 </a:t>
            </a:r>
            <a:r>
              <a:rPr lang="en-GB" sz="1000" kern="1400" dirty="0">
                <a:solidFill>
                  <a:srgbClr val="000000"/>
                </a:solidFill>
                <a:effectLst/>
                <a:latin typeface="Comic Sans MS" panose="030F0702030302020204" pitchFamily="66" charset="0"/>
                <a:ea typeface="Times New Roman" panose="02020603050405020304" pitchFamily="18" charset="0"/>
              </a:rPr>
              <a:t>Identify and name a variety of common animals including fish, amphibians, reptiles, birds and mammals. Identify and name a variety of common animals that are carnivores, herbivores and omnivores. Describe and compare the structure of a variety of common animals (fish, amphibians, reptiles, birds and mammals, including pets). </a:t>
            </a:r>
          </a:p>
          <a:p>
            <a:pPr>
              <a:lnSpc>
                <a:spcPct val="118000"/>
              </a:lnSpc>
              <a:spcAft>
                <a:spcPts val="600"/>
              </a:spcAft>
            </a:pPr>
            <a:r>
              <a:rPr lang="en-GB" sz="1000" b="1" kern="1400" dirty="0">
                <a:solidFill>
                  <a:srgbClr val="000000"/>
                </a:solidFill>
                <a:effectLst/>
                <a:latin typeface="Comic Sans MS" panose="030F0702030302020204" pitchFamily="66" charset="0"/>
                <a:ea typeface="Times New Roman" panose="02020603050405020304" pitchFamily="18" charset="0"/>
              </a:rPr>
              <a:t> </a:t>
            </a:r>
            <a:endParaRPr lang="en-GB" sz="1000" kern="1400" dirty="0">
              <a:solidFill>
                <a:srgbClr val="000000"/>
              </a:solidFill>
              <a:effectLst/>
              <a:latin typeface="Comic Sans MS" panose="030F0702030302020204" pitchFamily="66" charset="0"/>
              <a:ea typeface="Times New Roman" panose="02020603050405020304" pitchFamily="18" charset="0"/>
            </a:endParaRPr>
          </a:p>
          <a:p>
            <a:pPr>
              <a:lnSpc>
                <a:spcPct val="118000"/>
              </a:lnSpc>
              <a:spcAft>
                <a:spcPts val="600"/>
              </a:spcAft>
            </a:pPr>
            <a:r>
              <a:rPr lang="en-GB" sz="1000" b="1" kern="1400" dirty="0">
                <a:solidFill>
                  <a:srgbClr val="000000"/>
                </a:solidFill>
                <a:effectLst/>
                <a:latin typeface="Comic Sans MS" panose="030F0702030302020204" pitchFamily="66" charset="0"/>
                <a:ea typeface="Times New Roman" panose="02020603050405020304" pitchFamily="18" charset="0"/>
              </a:rPr>
              <a:t>Outcomes: </a:t>
            </a:r>
            <a:r>
              <a:rPr lang="en-GB" sz="1000" kern="1400" dirty="0">
                <a:solidFill>
                  <a:srgbClr val="000000"/>
                </a:solidFill>
                <a:effectLst/>
                <a:latin typeface="Comic Sans MS" panose="030F0702030302020204" pitchFamily="66" charset="0"/>
                <a:ea typeface="Times New Roman" panose="02020603050405020304" pitchFamily="18" charset="0"/>
              </a:rPr>
              <a:t>Children will look at a range of animals exploring their location, young, diet and features and use these to begin to group animals. They will become true scientists as we look at the classifications for animals based on what they eat and their distinguishing features. We will use vocabulary such as herbivore, carnivore and reptiles.</a:t>
            </a:r>
            <a:r>
              <a:rPr lang="en-GB" sz="1000" b="1" kern="1400" dirty="0">
                <a:solidFill>
                  <a:srgbClr val="000000"/>
                </a:solidFill>
                <a:effectLst/>
                <a:latin typeface="Calibri" panose="020F0502020204030204" pitchFamily="34" charset="0"/>
                <a:ea typeface="Times New Roman" panose="02020603050405020304" pitchFamily="18" charset="0"/>
              </a:rPr>
              <a:t>					     </a:t>
            </a:r>
            <a:endParaRPr lang="en-GB" sz="1000" kern="1400" dirty="0">
              <a:solidFill>
                <a:srgbClr val="000000"/>
              </a:solidFill>
              <a:effectLst/>
              <a:latin typeface="Calibri" panose="020F0502020204030204" pitchFamily="34" charset="0"/>
              <a:ea typeface="Times New Roman" panose="02020603050405020304" pitchFamily="18" charset="0"/>
            </a:endParaRPr>
          </a:p>
          <a:p>
            <a:pPr>
              <a:lnSpc>
                <a:spcPct val="118000"/>
              </a:lnSpc>
              <a:spcAft>
                <a:spcPts val="600"/>
              </a:spcAft>
            </a:pPr>
            <a:r>
              <a:rPr lang="en-GB" sz="1000" kern="1400" dirty="0">
                <a:solidFill>
                  <a:srgbClr val="000000"/>
                </a:solidFill>
                <a:effectLst/>
                <a:latin typeface="Calibri" panose="020F0502020204030204" pitchFamily="34" charset="0"/>
                <a:ea typeface="Times New Roman" panose="02020603050405020304" pitchFamily="18" charset="0"/>
              </a:rPr>
              <a:t> </a:t>
            </a:r>
          </a:p>
        </p:txBody>
      </p:sp>
      <p:sp>
        <p:nvSpPr>
          <p:cNvPr id="6" name="Text Box 3"/>
          <p:cNvSpPr txBox="1">
            <a:spLocks noChangeArrowheads="1"/>
          </p:cNvSpPr>
          <p:nvPr/>
        </p:nvSpPr>
        <p:spPr bwMode="auto">
          <a:xfrm>
            <a:off x="3921895" y="5321255"/>
            <a:ext cx="3413760" cy="1471430"/>
          </a:xfrm>
          <a:prstGeom prst="rect">
            <a:avLst/>
          </a:prstGeom>
          <a:solidFill>
            <a:schemeClr val="bg1"/>
          </a:solidFill>
          <a:ln w="12700" algn="in">
            <a:noFill/>
            <a:miter lim="800000"/>
            <a:headEnd/>
            <a:tailEnd/>
          </a:ln>
          <a:effectLst/>
        </p:spPr>
        <p:txBody>
          <a:bodyPr rot="0" vert="horz" wrap="square" lIns="36576" tIns="36576" rIns="36576" bIns="36576" anchor="t" anchorCtr="0" upright="1">
            <a:noAutofit/>
          </a:bodyPr>
          <a:lstStyle/>
          <a:p>
            <a:pPr>
              <a:lnSpc>
                <a:spcPct val="118000"/>
              </a:lnSpc>
              <a:spcAft>
                <a:spcPts val="600"/>
              </a:spcAft>
            </a:pPr>
            <a:r>
              <a:rPr lang="en-GB" sz="1100" b="1" kern="1400" dirty="0">
                <a:solidFill>
                  <a:srgbClr val="000000"/>
                </a:solidFill>
                <a:effectLst/>
                <a:latin typeface="Comic Sans MS" panose="030F0702030302020204" pitchFamily="66" charset="0"/>
                <a:ea typeface="Times New Roman" panose="02020603050405020304" pitchFamily="18" charset="0"/>
              </a:rPr>
              <a:t>RE</a:t>
            </a:r>
            <a:endParaRPr lang="en-GB" sz="1000" kern="1400" dirty="0">
              <a:solidFill>
                <a:srgbClr val="000000"/>
              </a:solidFill>
              <a:effectLst/>
              <a:latin typeface="Comic Sans MS" panose="030F0702030302020204" pitchFamily="66" charset="0"/>
              <a:ea typeface="Times New Roman" panose="02020603050405020304" pitchFamily="18" charset="0"/>
            </a:endParaRPr>
          </a:p>
          <a:p>
            <a:pPr>
              <a:lnSpc>
                <a:spcPct val="118000"/>
              </a:lnSpc>
              <a:spcAft>
                <a:spcPts val="600"/>
              </a:spcAft>
            </a:pPr>
            <a:r>
              <a:rPr lang="en-GB" sz="1000" b="1" kern="1400" dirty="0">
                <a:solidFill>
                  <a:srgbClr val="000000"/>
                </a:solidFill>
                <a:effectLst/>
                <a:latin typeface="Comic Sans MS" panose="030F0702030302020204" pitchFamily="66" charset="0"/>
                <a:ea typeface="Times New Roman" panose="02020603050405020304" pitchFamily="18" charset="0"/>
              </a:rPr>
              <a:t>Objectives: </a:t>
            </a:r>
            <a:r>
              <a:rPr lang="en-GB" sz="1000" kern="1400" dirty="0">
                <a:solidFill>
                  <a:srgbClr val="000000"/>
                </a:solidFill>
                <a:effectLst/>
                <a:latin typeface="Comic Sans MS" panose="030F0702030302020204" pitchFamily="66" charset="0"/>
                <a:ea typeface="Times New Roman" panose="02020603050405020304" pitchFamily="18" charset="0"/>
              </a:rPr>
              <a:t>To be able to answer the question ‘Who made the world?’</a:t>
            </a:r>
          </a:p>
          <a:p>
            <a:pPr>
              <a:lnSpc>
                <a:spcPct val="118000"/>
              </a:lnSpc>
              <a:spcAft>
                <a:spcPts val="600"/>
              </a:spcAft>
            </a:pPr>
            <a:r>
              <a:rPr lang="en-GB" sz="1000" kern="1400" dirty="0">
                <a:solidFill>
                  <a:srgbClr val="000000"/>
                </a:solidFill>
                <a:effectLst/>
                <a:latin typeface="Comic Sans MS" panose="030F0702030302020204" pitchFamily="66" charset="0"/>
                <a:ea typeface="Times New Roman" panose="02020603050405020304" pitchFamily="18" charset="0"/>
              </a:rPr>
              <a:t>‘</a:t>
            </a:r>
            <a:r>
              <a:rPr lang="en-GB" sz="1000" b="1" kern="1400" dirty="0">
                <a:solidFill>
                  <a:srgbClr val="000000"/>
                </a:solidFill>
                <a:effectLst/>
                <a:latin typeface="Comic Sans MS" panose="030F0702030302020204" pitchFamily="66" charset="0"/>
                <a:ea typeface="Times New Roman" panose="02020603050405020304" pitchFamily="18" charset="0"/>
              </a:rPr>
              <a:t>Outcomes: </a:t>
            </a:r>
            <a:r>
              <a:rPr lang="en-GB" sz="1000" kern="1400" dirty="0">
                <a:solidFill>
                  <a:srgbClr val="000000"/>
                </a:solidFill>
                <a:effectLst/>
                <a:latin typeface="Comic Sans MS" panose="030F0702030302020204" pitchFamily="66" charset="0"/>
                <a:ea typeface="Times New Roman" panose="02020603050405020304" pitchFamily="18" charset="0"/>
              </a:rPr>
              <a:t>Children will be able to confidently discuss the story of creation and what it means to Christians when we talk about who made th</a:t>
            </a:r>
            <a:r>
              <a:rPr lang="en-GB" sz="1000" kern="1400" dirty="0">
                <a:solidFill>
                  <a:srgbClr val="000000"/>
                </a:solidFill>
                <a:latin typeface="Comic Sans MS" panose="030F0702030302020204" pitchFamily="66" charset="0"/>
                <a:ea typeface="Times New Roman" panose="02020603050405020304" pitchFamily="18" charset="0"/>
              </a:rPr>
              <a:t>e world.</a:t>
            </a:r>
            <a:endParaRPr lang="en-GB" sz="1000" kern="1400" dirty="0">
              <a:solidFill>
                <a:srgbClr val="000000"/>
              </a:solidFill>
              <a:effectLst/>
              <a:latin typeface="Comic Sans MS" panose="030F0702030302020204" pitchFamily="66" charset="0"/>
              <a:ea typeface="Times New Roman" panose="02020603050405020304" pitchFamily="18" charset="0"/>
            </a:endParaRPr>
          </a:p>
          <a:p>
            <a:pPr>
              <a:lnSpc>
                <a:spcPct val="118000"/>
              </a:lnSpc>
              <a:spcAft>
                <a:spcPts val="600"/>
              </a:spcAft>
            </a:pPr>
            <a:r>
              <a:rPr lang="en-GB" sz="1000" kern="1400" dirty="0">
                <a:solidFill>
                  <a:srgbClr val="000000"/>
                </a:solidFill>
                <a:effectLst/>
                <a:latin typeface="Calibri" panose="020F0502020204030204" pitchFamily="34" charset="0"/>
                <a:ea typeface="Times New Roman" panose="02020603050405020304" pitchFamily="18" charset="0"/>
              </a:rPr>
              <a:t> </a:t>
            </a:r>
          </a:p>
        </p:txBody>
      </p:sp>
      <p:sp>
        <p:nvSpPr>
          <p:cNvPr id="7" name="Text Box 4"/>
          <p:cNvSpPr txBox="1">
            <a:spLocks noChangeArrowheads="1"/>
          </p:cNvSpPr>
          <p:nvPr/>
        </p:nvSpPr>
        <p:spPr bwMode="auto">
          <a:xfrm>
            <a:off x="3921895" y="227287"/>
            <a:ext cx="3413760" cy="1649683"/>
          </a:xfrm>
          <a:prstGeom prst="rect">
            <a:avLst/>
          </a:prstGeom>
          <a:solidFill>
            <a:schemeClr val="bg1"/>
          </a:solidFill>
          <a:ln w="22225" algn="in">
            <a:noFill/>
            <a:miter lim="800000"/>
            <a:headEnd/>
            <a:tailEnd/>
          </a:ln>
          <a:effectLst/>
        </p:spPr>
        <p:txBody>
          <a:bodyPr rot="0" vert="horz" wrap="square" lIns="36576" tIns="36576" rIns="36576" bIns="36576" anchor="t" anchorCtr="0" upright="1">
            <a:noAutofit/>
          </a:bodyPr>
          <a:lstStyle/>
          <a:p>
            <a:pPr>
              <a:lnSpc>
                <a:spcPct val="118000"/>
              </a:lnSpc>
              <a:spcAft>
                <a:spcPts val="600"/>
              </a:spcAft>
            </a:pPr>
            <a:r>
              <a:rPr lang="en-GB" sz="1000" kern="1400" dirty="0">
                <a:solidFill>
                  <a:srgbClr val="000000"/>
                </a:solidFill>
                <a:effectLst/>
                <a:latin typeface="Comic Sans MS" panose="030F0702030302020204" pitchFamily="66" charset="0"/>
                <a:ea typeface="Times New Roman" panose="02020603050405020304" pitchFamily="18" charset="0"/>
              </a:rPr>
              <a:t>Class: Year 1                           Dates: Spring 2 2025</a:t>
            </a:r>
          </a:p>
          <a:p>
            <a:pPr>
              <a:lnSpc>
                <a:spcPct val="118000"/>
              </a:lnSpc>
              <a:spcAft>
                <a:spcPts val="600"/>
              </a:spcAft>
            </a:pPr>
            <a:r>
              <a:rPr lang="en-GB" sz="1000" kern="1400" dirty="0">
                <a:solidFill>
                  <a:srgbClr val="000000"/>
                </a:solidFill>
                <a:effectLst/>
                <a:latin typeface="Comic Sans MS" panose="030F0702030302020204" pitchFamily="66" charset="0"/>
                <a:ea typeface="Times New Roman" panose="02020603050405020304" pitchFamily="18" charset="0"/>
              </a:rPr>
              <a:t>Topic/Focus for half term: </a:t>
            </a:r>
          </a:p>
          <a:p>
            <a:pPr>
              <a:lnSpc>
                <a:spcPct val="118000"/>
              </a:lnSpc>
              <a:spcAft>
                <a:spcPts val="600"/>
              </a:spcAft>
            </a:pPr>
            <a:r>
              <a:rPr lang="en-GB" sz="1000" kern="1400" dirty="0">
                <a:solidFill>
                  <a:srgbClr val="000000"/>
                </a:solidFill>
                <a:effectLst/>
                <a:latin typeface="Comic Sans MS" panose="030F0702030302020204" pitchFamily="66" charset="0"/>
                <a:ea typeface="Times New Roman" panose="02020603050405020304" pitchFamily="18" charset="0"/>
              </a:rPr>
              <a:t>This half term our topic will be ‘All Creatures Great and Small’. We will begin by looking at our own pets and favourite animals and continue to look at a range of stories that include animals. We will begin to look at the diet of animals and how they are classified. </a:t>
            </a:r>
          </a:p>
        </p:txBody>
      </p:sp>
      <p:sp>
        <p:nvSpPr>
          <p:cNvPr id="8" name="Text Box 5"/>
          <p:cNvSpPr txBox="1">
            <a:spLocks noChangeArrowheads="1"/>
          </p:cNvSpPr>
          <p:nvPr/>
        </p:nvSpPr>
        <p:spPr bwMode="auto">
          <a:xfrm>
            <a:off x="3925386" y="2005444"/>
            <a:ext cx="3413760" cy="3187337"/>
          </a:xfrm>
          <a:prstGeom prst="rect">
            <a:avLst/>
          </a:prstGeom>
          <a:solidFill>
            <a:schemeClr val="bg1"/>
          </a:solidFill>
          <a:ln w="12700" algn="in">
            <a:noFill/>
            <a:miter lim="800000"/>
            <a:headEnd/>
            <a:tailEnd/>
          </a:ln>
          <a:effectLst/>
        </p:spPr>
        <p:txBody>
          <a:bodyPr rot="0" vert="horz" wrap="square" lIns="36576" tIns="36576" rIns="36576" bIns="36576" anchor="t" anchorCtr="0" upright="1">
            <a:noAutofit/>
          </a:bodyPr>
          <a:lstStyle/>
          <a:p>
            <a:pPr>
              <a:lnSpc>
                <a:spcPct val="118000"/>
              </a:lnSpc>
              <a:spcAft>
                <a:spcPts val="600"/>
              </a:spcAft>
            </a:pPr>
            <a:r>
              <a:rPr lang="en-GB" b="1" kern="1400" dirty="0">
                <a:solidFill>
                  <a:srgbClr val="000000"/>
                </a:solidFill>
                <a:effectLst/>
                <a:latin typeface="Comic Sans MS" panose="030F0702030302020204" pitchFamily="66" charset="0"/>
                <a:ea typeface="Times New Roman" panose="02020603050405020304" pitchFamily="18" charset="0"/>
              </a:rPr>
              <a:t>Maths </a:t>
            </a:r>
            <a:endParaRPr lang="en-GB" sz="1400" kern="1400" dirty="0">
              <a:solidFill>
                <a:srgbClr val="000000"/>
              </a:solidFill>
              <a:effectLst/>
              <a:latin typeface="Comic Sans MS" panose="030F0702030302020204" pitchFamily="66" charset="0"/>
              <a:ea typeface="Times New Roman" panose="02020603050405020304" pitchFamily="18" charset="0"/>
            </a:endParaRPr>
          </a:p>
          <a:p>
            <a:pPr>
              <a:lnSpc>
                <a:spcPct val="118000"/>
              </a:lnSpc>
              <a:spcAft>
                <a:spcPts val="600"/>
              </a:spcAft>
            </a:pPr>
            <a:r>
              <a:rPr lang="en-GB" sz="1400" b="1" kern="1400" dirty="0">
                <a:solidFill>
                  <a:srgbClr val="000000"/>
                </a:solidFill>
                <a:effectLst/>
                <a:latin typeface="Comic Sans MS" panose="030F0702030302020204" pitchFamily="66" charset="0"/>
                <a:ea typeface="Times New Roman" panose="02020603050405020304" pitchFamily="18" charset="0"/>
              </a:rPr>
              <a:t>Objectives: </a:t>
            </a:r>
            <a:r>
              <a:rPr lang="en-GB" sz="1400" kern="1400" dirty="0">
                <a:solidFill>
                  <a:srgbClr val="000000"/>
                </a:solidFill>
                <a:effectLst/>
                <a:latin typeface="Comic Sans MS" panose="030F0702030302020204" pitchFamily="66" charset="0"/>
                <a:ea typeface="Times New Roman" panose="02020603050405020304" pitchFamily="18" charset="0"/>
              </a:rPr>
              <a:t>Addition and Subtraction within 20,</a:t>
            </a:r>
            <a:r>
              <a:rPr lang="en-GB" sz="1400" b="1" kern="1400" dirty="0">
                <a:solidFill>
                  <a:srgbClr val="000000"/>
                </a:solidFill>
                <a:effectLst/>
                <a:latin typeface="Comic Sans MS" panose="030F0702030302020204" pitchFamily="66" charset="0"/>
                <a:ea typeface="Times New Roman" panose="02020603050405020304" pitchFamily="18" charset="0"/>
              </a:rPr>
              <a:t> </a:t>
            </a:r>
            <a:r>
              <a:rPr lang="en-GB" sz="1400" kern="1400" dirty="0">
                <a:solidFill>
                  <a:srgbClr val="000000"/>
                </a:solidFill>
                <a:effectLst/>
                <a:latin typeface="Comic Sans MS" panose="030F0702030302020204" pitchFamily="66" charset="0"/>
                <a:ea typeface="Times New Roman" panose="02020603050405020304" pitchFamily="18" charset="0"/>
              </a:rPr>
              <a:t>place value within 50, length and height and mass and volume. </a:t>
            </a:r>
          </a:p>
          <a:p>
            <a:pPr>
              <a:lnSpc>
                <a:spcPct val="118000"/>
              </a:lnSpc>
              <a:spcAft>
                <a:spcPts val="600"/>
              </a:spcAft>
            </a:pPr>
            <a:r>
              <a:rPr lang="en-GB" sz="1400" b="1" kern="1400" dirty="0">
                <a:solidFill>
                  <a:srgbClr val="000000"/>
                </a:solidFill>
                <a:effectLst/>
                <a:latin typeface="Comic Sans MS" panose="030F0702030302020204" pitchFamily="66" charset="0"/>
                <a:ea typeface="Times New Roman" panose="02020603050405020304" pitchFamily="18" charset="0"/>
              </a:rPr>
              <a:t>Outcomes</a:t>
            </a:r>
            <a:r>
              <a:rPr lang="en-GB" sz="1400" kern="1400" dirty="0">
                <a:solidFill>
                  <a:srgbClr val="000000"/>
                </a:solidFill>
                <a:effectLst/>
                <a:latin typeface="Comic Sans MS" panose="030F0702030302020204" pitchFamily="66" charset="0"/>
                <a:ea typeface="Times New Roman" panose="02020603050405020304" pitchFamily="18" charset="0"/>
              </a:rPr>
              <a:t>: Children will become confident with recognising their numbers up to 50. They will be able to use the terms ‘less than’ and ‘greater than’ when talking about number sequences. They will also be able to define length, height, mass and volume and use these to measure objects. </a:t>
            </a:r>
          </a:p>
        </p:txBody>
      </p:sp>
      <p:sp>
        <p:nvSpPr>
          <p:cNvPr id="9" name="Text Box 9"/>
          <p:cNvSpPr txBox="1">
            <a:spLocks noChangeArrowheads="1"/>
          </p:cNvSpPr>
          <p:nvPr/>
        </p:nvSpPr>
        <p:spPr bwMode="auto">
          <a:xfrm>
            <a:off x="7709761" y="183901"/>
            <a:ext cx="4247108" cy="2454501"/>
          </a:xfrm>
          <a:prstGeom prst="rect">
            <a:avLst/>
          </a:prstGeom>
          <a:solidFill>
            <a:schemeClr val="bg1"/>
          </a:solidFill>
          <a:ln w="12700" algn="in">
            <a:noFill/>
            <a:miter lim="800000"/>
            <a:headEnd/>
            <a:tailEnd/>
          </a:ln>
          <a:effectLst/>
        </p:spPr>
        <p:txBody>
          <a:bodyPr rot="0" vert="horz" wrap="square" lIns="36576" tIns="36576" rIns="36576" bIns="36576" anchor="t" anchorCtr="0" upright="1">
            <a:noAutofit/>
          </a:bodyPr>
          <a:lstStyle/>
          <a:p>
            <a:pPr>
              <a:lnSpc>
                <a:spcPct val="118000"/>
              </a:lnSpc>
              <a:spcAft>
                <a:spcPts val="600"/>
              </a:spcAft>
            </a:pPr>
            <a:r>
              <a:rPr lang="en-GB" sz="1400" b="1" kern="1400" dirty="0">
                <a:solidFill>
                  <a:srgbClr val="000000"/>
                </a:solidFill>
                <a:latin typeface="Comic Sans MS" panose="030F0702030302020204" pitchFamily="66" charset="0"/>
                <a:ea typeface="Times New Roman" panose="02020603050405020304" pitchFamily="18" charset="0"/>
              </a:rPr>
              <a:t>DT</a:t>
            </a:r>
          </a:p>
          <a:p>
            <a:pPr>
              <a:lnSpc>
                <a:spcPct val="118000"/>
              </a:lnSpc>
              <a:spcAft>
                <a:spcPts val="600"/>
              </a:spcAft>
            </a:pPr>
            <a:r>
              <a:rPr lang="en-GB" sz="1100" b="1" kern="1400" dirty="0">
                <a:solidFill>
                  <a:srgbClr val="000000"/>
                </a:solidFill>
                <a:latin typeface="Comic Sans MS" panose="030F0702030302020204" pitchFamily="66" charset="0"/>
                <a:ea typeface="Times New Roman" panose="02020603050405020304" pitchFamily="18" charset="0"/>
              </a:rPr>
              <a:t>Objectives: </a:t>
            </a:r>
            <a:r>
              <a:rPr lang="en-GB" sz="1100" kern="1400" dirty="0">
                <a:solidFill>
                  <a:srgbClr val="000000"/>
                </a:solidFill>
                <a:latin typeface="Comic Sans MS" panose="030F0702030302020204" pitchFamily="66" charset="0"/>
                <a:ea typeface="Times New Roman" panose="02020603050405020304" pitchFamily="18" charset="0"/>
              </a:rPr>
              <a:t>Design, make and evaluate a product using tools and materials to make structures that are strong and stable. </a:t>
            </a:r>
            <a:r>
              <a:rPr lang="en-GB" sz="1100" b="1" kern="1400" dirty="0">
                <a:solidFill>
                  <a:srgbClr val="000000"/>
                </a:solidFill>
                <a:latin typeface="Comic Sans MS" panose="030F0702030302020204" pitchFamily="66" charset="0"/>
                <a:ea typeface="Times New Roman" panose="02020603050405020304" pitchFamily="18" charset="0"/>
              </a:rPr>
              <a:t>Focus</a:t>
            </a:r>
            <a:r>
              <a:rPr lang="en-GB" sz="1100" kern="1400" dirty="0">
                <a:solidFill>
                  <a:srgbClr val="000000"/>
                </a:solidFill>
                <a:latin typeface="Comic Sans MS" panose="030F0702030302020204" pitchFamily="66" charset="0"/>
                <a:ea typeface="Times New Roman" panose="02020603050405020304" pitchFamily="18" charset="0"/>
              </a:rPr>
              <a:t>: Freestanding structures</a:t>
            </a:r>
          </a:p>
          <a:p>
            <a:pPr>
              <a:lnSpc>
                <a:spcPct val="118000"/>
              </a:lnSpc>
              <a:spcAft>
                <a:spcPts val="600"/>
              </a:spcAft>
            </a:pPr>
            <a:r>
              <a:rPr lang="en-GB" sz="1100" b="1" kern="1400" dirty="0">
                <a:latin typeface="Comic Sans MS" panose="030F0702030302020204" pitchFamily="66" charset="0"/>
                <a:ea typeface="Times New Roman" panose="02020603050405020304" pitchFamily="18" charset="0"/>
                <a:cs typeface="Arial" panose="020B0604020202020204" pitchFamily="34" charset="0"/>
              </a:rPr>
              <a:t>Outcomes: </a:t>
            </a:r>
            <a:r>
              <a:rPr lang="en-GB" sz="1100" kern="1400" dirty="0">
                <a:latin typeface="Comic Sans MS" panose="030F0702030302020204" pitchFamily="66" charset="0"/>
                <a:ea typeface="Times New Roman" panose="02020603050405020304" pitchFamily="18" charset="0"/>
                <a:cs typeface="Arial" panose="020B0604020202020204" pitchFamily="34" charset="0"/>
              </a:rPr>
              <a:t>The children will look at different examples of free standing structures and design their own for an animal’s enclosure. They will then have the chance to make these and then evaluate what they have created. We will test them to see if their creation can support itself.</a:t>
            </a:r>
            <a:endParaRPr lang="en-GB" sz="1100" kern="1400" dirty="0">
              <a:latin typeface="Comic Sans MS" panose="030F0702030302020204" pitchFamily="66" charset="0"/>
              <a:ea typeface="Times New Roman" panose="02020603050405020304" pitchFamily="18" charset="0"/>
            </a:endParaRPr>
          </a:p>
          <a:p>
            <a:pPr>
              <a:lnSpc>
                <a:spcPct val="118000"/>
              </a:lnSpc>
              <a:spcAft>
                <a:spcPts val="600"/>
              </a:spcAft>
            </a:pPr>
            <a:r>
              <a:rPr lang="en-GB" sz="1000" b="1" kern="1400" dirty="0">
                <a:solidFill>
                  <a:srgbClr val="000000"/>
                </a:solidFill>
                <a:effectLst/>
                <a:latin typeface="Calibri" panose="020F0502020204030204" pitchFamily="34" charset="0"/>
                <a:ea typeface="Times New Roman" panose="02020603050405020304" pitchFamily="18" charset="0"/>
              </a:rPr>
              <a:t>					            </a:t>
            </a:r>
            <a:endParaRPr lang="en-GB" sz="1000" kern="1400" dirty="0">
              <a:solidFill>
                <a:srgbClr val="000000"/>
              </a:solidFill>
              <a:effectLst/>
              <a:latin typeface="Calibri" panose="020F0502020204030204" pitchFamily="34" charset="0"/>
              <a:ea typeface="Times New Roman" panose="02020603050405020304" pitchFamily="18" charset="0"/>
            </a:endParaRPr>
          </a:p>
        </p:txBody>
      </p:sp>
      <p:sp>
        <p:nvSpPr>
          <p:cNvPr id="10" name="Text Box 10"/>
          <p:cNvSpPr txBox="1">
            <a:spLocks noChangeArrowheads="1"/>
          </p:cNvSpPr>
          <p:nvPr/>
        </p:nvSpPr>
        <p:spPr bwMode="auto">
          <a:xfrm>
            <a:off x="7709761" y="2860471"/>
            <a:ext cx="4254092" cy="2207329"/>
          </a:xfrm>
          <a:prstGeom prst="rect">
            <a:avLst/>
          </a:prstGeom>
          <a:solidFill>
            <a:schemeClr val="bg1"/>
          </a:solidFill>
          <a:ln w="12700" algn="in">
            <a:noFill/>
            <a:miter lim="800000"/>
            <a:headEnd/>
            <a:tailEnd/>
          </a:ln>
          <a:effectLst/>
        </p:spPr>
        <p:txBody>
          <a:bodyPr rot="0" vert="horz" wrap="square" lIns="36576" tIns="36576" rIns="36576" bIns="36576" anchor="t" anchorCtr="0" upright="1">
            <a:noAutofit/>
          </a:bodyPr>
          <a:lstStyle/>
          <a:p>
            <a:pPr>
              <a:lnSpc>
                <a:spcPct val="118000"/>
              </a:lnSpc>
              <a:spcAft>
                <a:spcPts val="600"/>
              </a:spcAft>
            </a:pPr>
            <a:r>
              <a:rPr lang="en-GB" sz="1100" b="1" kern="1400" dirty="0">
                <a:solidFill>
                  <a:srgbClr val="000000"/>
                </a:solidFill>
                <a:effectLst/>
                <a:latin typeface="Comic Sans MS" panose="030F0702030302020204" pitchFamily="66" charset="0"/>
                <a:ea typeface="Times New Roman" panose="02020603050405020304" pitchFamily="18" charset="0"/>
              </a:rPr>
              <a:t>Geography	</a:t>
            </a:r>
            <a:r>
              <a:rPr lang="en-GB" sz="1000" b="1" kern="1400" dirty="0">
                <a:solidFill>
                  <a:srgbClr val="000000"/>
                </a:solidFill>
                <a:effectLst/>
                <a:latin typeface="Comic Sans MS" panose="030F0702030302020204" pitchFamily="66" charset="0"/>
                <a:ea typeface="Times New Roman" panose="02020603050405020304" pitchFamily="18" charset="0"/>
              </a:rPr>
              <a:t>	</a:t>
            </a:r>
            <a:endParaRPr lang="en-GB" sz="1000" b="1" kern="1400" dirty="0">
              <a:solidFill>
                <a:srgbClr val="000000"/>
              </a:solidFill>
              <a:latin typeface="Comic Sans MS" panose="030F0702030302020204" pitchFamily="66" charset="0"/>
              <a:ea typeface="Times New Roman" panose="02020603050405020304" pitchFamily="18" charset="0"/>
            </a:endParaRPr>
          </a:p>
          <a:p>
            <a:pPr>
              <a:lnSpc>
                <a:spcPct val="118000"/>
              </a:lnSpc>
              <a:spcAft>
                <a:spcPts val="600"/>
              </a:spcAft>
            </a:pPr>
            <a:r>
              <a:rPr lang="en-GB" sz="1000" b="1" kern="1400" dirty="0">
                <a:solidFill>
                  <a:srgbClr val="000000"/>
                </a:solidFill>
                <a:effectLst/>
                <a:latin typeface="Comic Sans MS" panose="030F0702030302020204" pitchFamily="66" charset="0"/>
                <a:ea typeface="Times New Roman" panose="02020603050405020304" pitchFamily="18" charset="0"/>
              </a:rPr>
              <a:t>Objectives: </a:t>
            </a:r>
            <a:r>
              <a:rPr lang="en-GB" sz="1000" kern="1400" dirty="0">
                <a:solidFill>
                  <a:srgbClr val="000000"/>
                </a:solidFill>
                <a:latin typeface="Comic Sans MS" panose="030F0702030302020204" pitchFamily="66" charset="0"/>
                <a:ea typeface="Times New Roman" panose="02020603050405020304" pitchFamily="18" charset="0"/>
              </a:rPr>
              <a:t>Be able to name the four countries in the UK, their capital cities and surrounding seas. Identify and describe seasonal weather patterns in the UK. Name and describe which continents have significant hot or cold areas and relate these to the Poles and Equator. Recognise and describe a natural environment and describe it using key vocabulary. Use basic geographical vocabulary when identifying human features </a:t>
            </a:r>
            <a:r>
              <a:rPr lang="en-GB" sz="1000" b="1" kern="1400" dirty="0">
                <a:solidFill>
                  <a:srgbClr val="000000"/>
                </a:solidFill>
                <a:effectLst/>
                <a:latin typeface="Comic Sans MS" panose="030F0702030302020204" pitchFamily="66" charset="0"/>
                <a:ea typeface="Times New Roman" panose="02020603050405020304" pitchFamily="18" charset="0"/>
              </a:rPr>
              <a:t>Outcomes: </a:t>
            </a:r>
            <a:r>
              <a:rPr lang="en-GB" sz="1000" kern="1400" dirty="0">
                <a:solidFill>
                  <a:srgbClr val="000000"/>
                </a:solidFill>
                <a:effectLst/>
                <a:latin typeface="Comic Sans MS" panose="030F0702030302020204" pitchFamily="66" charset="0"/>
                <a:ea typeface="Times New Roman" panose="02020603050405020304" pitchFamily="18" charset="0"/>
              </a:rPr>
              <a:t>Children will be able to identify the four counties in the UK along with their capital cities and surrounding seas. Childre</a:t>
            </a:r>
            <a:r>
              <a:rPr lang="en-GB" sz="1000" kern="1400" dirty="0">
                <a:solidFill>
                  <a:srgbClr val="000000"/>
                </a:solidFill>
                <a:latin typeface="Comic Sans MS" panose="030F0702030302020204" pitchFamily="66" charset="0"/>
                <a:ea typeface="Times New Roman" panose="02020603050405020304" pitchFamily="18" charset="0"/>
              </a:rPr>
              <a:t>n will be able to describe seasonal weather changes in the UK and describe continents with hot and cold areas</a:t>
            </a:r>
            <a:r>
              <a:rPr lang="en-GB" sz="1000" b="1" kern="1400" dirty="0">
                <a:solidFill>
                  <a:srgbClr val="000000"/>
                </a:solidFill>
                <a:effectLst/>
                <a:latin typeface="Comic Sans MS" panose="030F0702030302020204" pitchFamily="66" charset="0"/>
                <a:ea typeface="Times New Roman" panose="02020603050405020304" pitchFamily="18" charset="0"/>
              </a:rPr>
              <a:t>	</a:t>
            </a:r>
            <a:r>
              <a:rPr lang="en-GB" sz="1000" b="1" kern="1400" dirty="0">
                <a:solidFill>
                  <a:srgbClr val="000000"/>
                </a:solidFill>
                <a:effectLst/>
                <a:latin typeface="Calibri" panose="020F0502020204030204" pitchFamily="34" charset="0"/>
                <a:ea typeface="Times New Roman" panose="02020603050405020304" pitchFamily="18" charset="0"/>
              </a:rPr>
              <a:t>				       </a:t>
            </a:r>
            <a:endParaRPr lang="en-GB" sz="1000" kern="1400" dirty="0">
              <a:solidFill>
                <a:srgbClr val="000000"/>
              </a:solidFill>
              <a:effectLst/>
              <a:latin typeface="Calibri" panose="020F0502020204030204" pitchFamily="34" charset="0"/>
              <a:ea typeface="Times New Roman" panose="02020603050405020304" pitchFamily="18" charset="0"/>
            </a:endParaRPr>
          </a:p>
        </p:txBody>
      </p:sp>
      <p:sp>
        <p:nvSpPr>
          <p:cNvPr id="11" name="Text Box 6"/>
          <p:cNvSpPr txBox="1">
            <a:spLocks noChangeArrowheads="1"/>
          </p:cNvSpPr>
          <p:nvPr/>
        </p:nvSpPr>
        <p:spPr bwMode="auto">
          <a:xfrm>
            <a:off x="7716745" y="5067800"/>
            <a:ext cx="4247108" cy="1602740"/>
          </a:xfrm>
          <a:prstGeom prst="rect">
            <a:avLst/>
          </a:prstGeom>
          <a:solidFill>
            <a:schemeClr val="bg1"/>
          </a:solidFill>
          <a:ln w="12700" algn="in">
            <a:noFill/>
            <a:miter lim="800000"/>
            <a:headEnd/>
            <a:tailEnd/>
          </a:ln>
          <a:effectLst/>
        </p:spPr>
        <p:txBody>
          <a:bodyPr rot="0" vert="horz" wrap="square" lIns="36576" tIns="36576" rIns="36576" bIns="36576" anchor="t" anchorCtr="0" upright="1">
            <a:noAutofit/>
          </a:bodyPr>
          <a:lstStyle/>
          <a:p>
            <a:pPr>
              <a:lnSpc>
                <a:spcPct val="118000"/>
              </a:lnSpc>
              <a:spcAft>
                <a:spcPts val="600"/>
              </a:spcAft>
            </a:pPr>
            <a:r>
              <a:rPr lang="en-GB" sz="1400" b="1" kern="1400" dirty="0">
                <a:solidFill>
                  <a:srgbClr val="000000"/>
                </a:solidFill>
                <a:effectLst/>
                <a:latin typeface="Comic Sans MS" panose="030F0702030302020204" pitchFamily="66" charset="0"/>
                <a:ea typeface="Times New Roman" panose="02020603050405020304" pitchFamily="18" charset="0"/>
              </a:rPr>
              <a:t>Other curriculum areas</a:t>
            </a:r>
            <a:endParaRPr lang="en-GB" sz="1100" kern="1400" dirty="0">
              <a:solidFill>
                <a:srgbClr val="000000"/>
              </a:solidFill>
              <a:effectLst/>
              <a:latin typeface="Comic Sans MS" panose="030F0702030302020204" pitchFamily="66" charset="0"/>
              <a:ea typeface="Times New Roman" panose="02020603050405020304" pitchFamily="18" charset="0"/>
            </a:endParaRPr>
          </a:p>
          <a:p>
            <a:pPr>
              <a:lnSpc>
                <a:spcPct val="118000"/>
              </a:lnSpc>
              <a:spcAft>
                <a:spcPts val="600"/>
              </a:spcAft>
            </a:pPr>
            <a:r>
              <a:rPr lang="en-GB" sz="1100" b="1" kern="1400" dirty="0">
                <a:solidFill>
                  <a:srgbClr val="000000"/>
                </a:solidFill>
                <a:effectLst/>
                <a:latin typeface="Comic Sans MS" panose="030F0702030302020204" pitchFamily="66" charset="0"/>
                <a:ea typeface="Times New Roman" panose="02020603050405020304" pitchFamily="18" charset="0"/>
              </a:rPr>
              <a:t>PSHE – </a:t>
            </a:r>
            <a:r>
              <a:rPr lang="en-GB" sz="1100" kern="1400" dirty="0">
                <a:solidFill>
                  <a:srgbClr val="000000"/>
                </a:solidFill>
                <a:effectLst/>
                <a:latin typeface="Comic Sans MS" panose="030F0702030302020204" pitchFamily="66" charset="0"/>
                <a:ea typeface="Times New Roman" panose="02020603050405020304" pitchFamily="18" charset="0"/>
              </a:rPr>
              <a:t>In PSHE we will look at ‘Being my best!’. We will look at healthy eating, </a:t>
            </a:r>
            <a:r>
              <a:rPr lang="en-GB" sz="1100" kern="1400" dirty="0">
                <a:solidFill>
                  <a:srgbClr val="000000"/>
                </a:solidFill>
                <a:latin typeface="Comic Sans MS" panose="030F0702030302020204" pitchFamily="66" charset="0"/>
                <a:ea typeface="Times New Roman" panose="02020603050405020304" pitchFamily="18" charset="0"/>
              </a:rPr>
              <a:t>how to look after our bodies and being kind.</a:t>
            </a:r>
          </a:p>
          <a:p>
            <a:pPr>
              <a:lnSpc>
                <a:spcPct val="118000"/>
              </a:lnSpc>
              <a:spcAft>
                <a:spcPts val="600"/>
              </a:spcAft>
            </a:pPr>
            <a:r>
              <a:rPr lang="en-GB" sz="1100" b="1" kern="1400" dirty="0">
                <a:solidFill>
                  <a:srgbClr val="000000"/>
                </a:solidFill>
                <a:effectLst/>
                <a:latin typeface="Comic Sans MS" panose="030F0702030302020204" pitchFamily="66" charset="0"/>
                <a:ea typeface="Times New Roman" panose="02020603050405020304" pitchFamily="18" charset="0"/>
              </a:rPr>
              <a:t>Music</a:t>
            </a:r>
            <a:r>
              <a:rPr lang="en-GB" sz="1100" kern="1400" dirty="0">
                <a:solidFill>
                  <a:srgbClr val="000000"/>
                </a:solidFill>
                <a:effectLst/>
                <a:latin typeface="Comic Sans MS" panose="030F0702030302020204" pitchFamily="66" charset="0"/>
                <a:ea typeface="Times New Roman" panose="02020603050405020304" pitchFamily="18" charset="0"/>
              </a:rPr>
              <a:t> – We will be exploring different rhymes and rhythms this half term. We will also look at a range of percussion instruments to create animal noises. </a:t>
            </a:r>
          </a:p>
        </p:txBody>
      </p:sp>
    </p:spTree>
    <p:extLst>
      <p:ext uri="{BB962C8B-B14F-4D97-AF65-F5344CB8AC3E}">
        <p14:creationId xmlns:p14="http://schemas.microsoft.com/office/powerpoint/2010/main" val="2221068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1039</Words>
  <Application>Microsoft Office PowerPoint</Application>
  <PresentationFormat>Widescreen</PresentationFormat>
  <Paragraphs>57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Pidgeon</dc:creator>
  <cp:lastModifiedBy>Sarah Driver</cp:lastModifiedBy>
  <cp:revision>13</cp:revision>
  <dcterms:created xsi:type="dcterms:W3CDTF">2023-02-13T17:05:31Z</dcterms:created>
  <dcterms:modified xsi:type="dcterms:W3CDTF">2025-02-24T15:49:07Z</dcterms:modified>
</cp:coreProperties>
</file>