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BDB4C-906F-4D3A-8B5D-E778ED5F7C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0FEC4A3-9B0E-4284-A59A-3452594D7D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162AF5-DB23-4463-8EA2-E8FA880FC764}"/>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5" name="Footer Placeholder 4">
            <a:extLst>
              <a:ext uri="{FF2B5EF4-FFF2-40B4-BE49-F238E27FC236}">
                <a16:creationId xmlns:a16="http://schemas.microsoft.com/office/drawing/2014/main" id="{0156B5C8-8E3D-47BD-9551-39EF8819C7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AE8327-7DBE-400D-B09E-B5CE3065BC10}"/>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35925788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110DF-CA78-4F97-9DB5-6A8A1E6800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0E98C1-421F-4C74-B9F5-ECFB44244B0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4A3986-AAFE-4EE6-BFB4-4122CA1F5569}"/>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5" name="Footer Placeholder 4">
            <a:extLst>
              <a:ext uri="{FF2B5EF4-FFF2-40B4-BE49-F238E27FC236}">
                <a16:creationId xmlns:a16="http://schemas.microsoft.com/office/drawing/2014/main" id="{E0579B2C-3817-44C1-9D4E-1AA9A0F3A4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666F4D-5443-4050-99F1-E0CF6412199E}"/>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1468853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03573-0FB8-4C8E-8FD1-18335524E8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9E3B3F9-967F-4B28-844B-6F67AB50A9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EFCD778-69E5-4AEF-861C-A1C229F8FFF6}"/>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5" name="Footer Placeholder 4">
            <a:extLst>
              <a:ext uri="{FF2B5EF4-FFF2-40B4-BE49-F238E27FC236}">
                <a16:creationId xmlns:a16="http://schemas.microsoft.com/office/drawing/2014/main" id="{C2C392FD-FD0A-46C6-8AC9-BFD64EE043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0AA1C8-261A-4D32-982C-C1E34ADF0C6A}"/>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1039018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E25C1-8738-49F0-9C86-1D8DF233C3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90A5E7-6A6F-4A36-BCEC-0F5CC9B2D89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F8AA220-954C-466B-B300-3910A5776E3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40A411D-1DBD-4D75-A87E-DF47795B4208}"/>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6" name="Footer Placeholder 5">
            <a:extLst>
              <a:ext uri="{FF2B5EF4-FFF2-40B4-BE49-F238E27FC236}">
                <a16:creationId xmlns:a16="http://schemas.microsoft.com/office/drawing/2014/main" id="{BFE7E8B5-C4F1-44BB-86CB-213282F449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3BD520-9EB8-48BE-A3D8-FC9E154DF9C7}"/>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3017781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82C63-A082-4E13-BDB9-043DC8CA7B1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CF0C9C-E054-4979-8472-425AC50067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75D118B-13F4-4F4D-BB3B-266D1E0C124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A54D34B-851C-481E-81BA-CD6F14CA57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8E21741-1148-4C61-9142-28F260E2E89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8028A3E-6770-400C-9CE5-F3AB1FB854B5}"/>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8" name="Footer Placeholder 7">
            <a:extLst>
              <a:ext uri="{FF2B5EF4-FFF2-40B4-BE49-F238E27FC236}">
                <a16:creationId xmlns:a16="http://schemas.microsoft.com/office/drawing/2014/main" id="{33C28FE3-93FA-465E-842C-5E3FB88D57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6438957-5550-4D1C-8EE1-0325526177CC}"/>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3103163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633F9-A117-42CA-B0F8-98170776BA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491C7C8-61ED-4FED-9056-AD2991E4D41F}"/>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4" name="Footer Placeholder 3">
            <a:extLst>
              <a:ext uri="{FF2B5EF4-FFF2-40B4-BE49-F238E27FC236}">
                <a16:creationId xmlns:a16="http://schemas.microsoft.com/office/drawing/2014/main" id="{2861B600-39D8-4E69-B799-5E54FF9CC92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B5535D-2804-437D-A919-2B3FDFA97DA2}"/>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1170749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655500-7702-4D86-A49D-E3CBBFC59A37}"/>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3" name="Footer Placeholder 2">
            <a:extLst>
              <a:ext uri="{FF2B5EF4-FFF2-40B4-BE49-F238E27FC236}">
                <a16:creationId xmlns:a16="http://schemas.microsoft.com/office/drawing/2014/main" id="{E6C8195A-C0F9-4DD4-AF84-AF26190D421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413B72F-F13D-4A7E-9600-297C3B01A6FF}"/>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11634006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4B013-3B5E-46A5-B7A0-FD392882C7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01CBD7-75E6-4917-BD5B-A203F3688E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B62E104-886A-4A4F-8E4E-33234EEE49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8B060CD-8B44-4B21-858E-785AFCF7A871}"/>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6" name="Footer Placeholder 5">
            <a:extLst>
              <a:ext uri="{FF2B5EF4-FFF2-40B4-BE49-F238E27FC236}">
                <a16:creationId xmlns:a16="http://schemas.microsoft.com/office/drawing/2014/main" id="{18188763-2341-448D-A3BE-4AEF280E51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9EE4B6-8F54-4E17-9D4D-C0E978C6E201}"/>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4158860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28034-0C14-412F-A278-B05A6DA7B5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885455-F843-4024-90E9-256465653D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A231162-3A3F-4B46-96F3-E315B6AD0D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4D806F6-DB6E-4925-9ACE-4A9625D8F2CC}"/>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6" name="Footer Placeholder 5">
            <a:extLst>
              <a:ext uri="{FF2B5EF4-FFF2-40B4-BE49-F238E27FC236}">
                <a16:creationId xmlns:a16="http://schemas.microsoft.com/office/drawing/2014/main" id="{487D26CA-A0F8-43C9-9DA4-AA5330302C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C38DBC-9C23-4DA8-9E49-85B98595EFDC}"/>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2619660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00DE7-0774-4B3C-B2EB-88B6CA3DAE3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5607F3-0C6C-4E50-967F-20DC9B3E84C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263E10-6E2B-4FE3-B405-E0DA9D9180B0}"/>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5" name="Footer Placeholder 4">
            <a:extLst>
              <a:ext uri="{FF2B5EF4-FFF2-40B4-BE49-F238E27FC236}">
                <a16:creationId xmlns:a16="http://schemas.microsoft.com/office/drawing/2014/main" id="{B86545E6-AF45-4D54-864C-BE0C2B5DE3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668288-32BF-4AAC-B92A-ACECAAFCEB0C}"/>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493057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B75E10-F487-48D1-A0BA-BD9548C95E1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81D1EF-1495-4AD8-8BCB-315C337F02B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2887A7-BF0D-40E9-AE1C-D854552E6643}"/>
              </a:ext>
            </a:extLst>
          </p:cNvPr>
          <p:cNvSpPr>
            <a:spLocks noGrp="1"/>
          </p:cNvSpPr>
          <p:nvPr>
            <p:ph type="dt" sz="half" idx="10"/>
          </p:nvPr>
        </p:nvSpPr>
        <p:spPr/>
        <p:txBody>
          <a:bodyPr/>
          <a:lstStyle/>
          <a:p>
            <a:fld id="{ADF5879C-E7C3-461D-BAA1-F63099D9FEE1}" type="datetimeFigureOut">
              <a:rPr lang="en-GB" smtClean="0"/>
              <a:t>14/11/2025</a:t>
            </a:fld>
            <a:endParaRPr lang="en-GB"/>
          </a:p>
        </p:txBody>
      </p:sp>
      <p:sp>
        <p:nvSpPr>
          <p:cNvPr id="5" name="Footer Placeholder 4">
            <a:extLst>
              <a:ext uri="{FF2B5EF4-FFF2-40B4-BE49-F238E27FC236}">
                <a16:creationId xmlns:a16="http://schemas.microsoft.com/office/drawing/2014/main" id="{A771DE32-5F9F-45EA-9F48-560523BCD3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9B8420-7F20-4D4E-9BC4-0D41EB23DA43}"/>
              </a:ext>
            </a:extLst>
          </p:cNvPr>
          <p:cNvSpPr>
            <a:spLocks noGrp="1"/>
          </p:cNvSpPr>
          <p:nvPr>
            <p:ph type="sldNum" sz="quarter" idx="12"/>
          </p:nvPr>
        </p:nvSpPr>
        <p:spPr/>
        <p:txBody>
          <a:bodyPr/>
          <a:lstStyle/>
          <a:p>
            <a:fld id="{4CB088F4-8A86-4182-A8E9-5DCCF36055E6}" type="slidenum">
              <a:rPr lang="en-GB" smtClean="0"/>
              <a:t>‹#›</a:t>
            </a:fld>
            <a:endParaRPr lang="en-GB"/>
          </a:p>
        </p:txBody>
      </p:sp>
    </p:spTree>
    <p:extLst>
      <p:ext uri="{BB962C8B-B14F-4D97-AF65-F5344CB8AC3E}">
        <p14:creationId xmlns:p14="http://schemas.microsoft.com/office/powerpoint/2010/main" val="601488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C9A23F-7098-4652-A969-74D7FBC867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452AA3-2A91-46A4-BC32-504E021014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55459A-8705-41EB-BF1E-6054744B5C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F5879C-E7C3-461D-BAA1-F63099D9FEE1}" type="datetimeFigureOut">
              <a:rPr lang="en-GB" smtClean="0"/>
              <a:t>14/11/2025</a:t>
            </a:fld>
            <a:endParaRPr lang="en-GB"/>
          </a:p>
        </p:txBody>
      </p:sp>
      <p:sp>
        <p:nvSpPr>
          <p:cNvPr id="5" name="Footer Placeholder 4">
            <a:extLst>
              <a:ext uri="{FF2B5EF4-FFF2-40B4-BE49-F238E27FC236}">
                <a16:creationId xmlns:a16="http://schemas.microsoft.com/office/drawing/2014/main" id="{AD3805C4-0AF5-4E44-9169-F066E6862C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940DF6B-2DFC-47E4-9B25-9E29B85A1B7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B088F4-8A86-4182-A8E9-5DCCF36055E6}" type="slidenum">
              <a:rPr lang="en-GB" smtClean="0"/>
              <a:t>‹#›</a:t>
            </a:fld>
            <a:endParaRPr lang="en-GB"/>
          </a:p>
        </p:txBody>
      </p:sp>
    </p:spTree>
    <p:extLst>
      <p:ext uri="{BB962C8B-B14F-4D97-AF65-F5344CB8AC3E}">
        <p14:creationId xmlns:p14="http://schemas.microsoft.com/office/powerpoint/2010/main" val="3200009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AC1E4A18-8404-4611-888F-F4406CECAC86}"/>
              </a:ext>
            </a:extLst>
          </p:cNvPr>
          <p:cNvSpPr txBox="1">
            <a:spLocks noChangeArrowheads="1"/>
          </p:cNvSpPr>
          <p:nvPr/>
        </p:nvSpPr>
        <p:spPr bwMode="auto">
          <a:xfrm>
            <a:off x="106712" y="4061901"/>
            <a:ext cx="3930043" cy="2612961"/>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0"/>
              </a:spcAft>
            </a:pPr>
            <a:r>
              <a:rPr lang="en-GB" sz="1050" b="1" kern="0" dirty="0">
                <a:solidFill>
                  <a:srgbClr val="333333"/>
                </a:solidFill>
                <a:effectLst/>
                <a:latin typeface="Letter-join No-Lead 40" panose="02000503000000020003" pitchFamily="50" charset="0"/>
                <a:ea typeface="Times New Roman" panose="02020603050405020304" pitchFamily="18" charset="0"/>
                <a:cs typeface="Times New Roman" panose="02020603050405020304" pitchFamily="18" charset="0"/>
              </a:rPr>
              <a:t>Geography – Mountains </a:t>
            </a:r>
          </a:p>
          <a:p>
            <a:pPr>
              <a:lnSpc>
                <a:spcPct val="118000"/>
              </a:lnSpc>
              <a:spcAft>
                <a:spcPts val="0"/>
              </a:spcAft>
            </a:pPr>
            <a:endParaRPr lang="en-GB" sz="1050" b="1" kern="0" dirty="0">
              <a:solidFill>
                <a:srgbClr val="333333"/>
              </a:solidFill>
              <a:effectLst/>
              <a:latin typeface="Letter-join No-Lead 40" panose="02000503000000020003" pitchFamily="50" charset="0"/>
              <a:ea typeface="Times New Roman" panose="02020603050405020304" pitchFamily="18" charset="0"/>
              <a:cs typeface="Times New Roman" panose="02020603050405020304" pitchFamily="18" charset="0"/>
            </a:endParaRPr>
          </a:p>
          <a:p>
            <a:pPr>
              <a:lnSpc>
                <a:spcPct val="118000"/>
              </a:lnSpc>
              <a:spcAft>
                <a:spcPts val="0"/>
              </a:spcAft>
            </a:pPr>
            <a:r>
              <a:rPr lang="en-GB" sz="1050" kern="0" dirty="0">
                <a:solidFill>
                  <a:srgbClr val="333333"/>
                </a:solidFill>
                <a:effectLst/>
                <a:latin typeface="Letter-join No-Lead 40" panose="02000503000000020003" pitchFamily="50" charset="0"/>
                <a:ea typeface="Times New Roman" panose="02020603050405020304" pitchFamily="18" charset="0"/>
                <a:cs typeface="Times New Roman" panose="02020603050405020304" pitchFamily="18" charset="0"/>
              </a:rPr>
              <a:t>Key questions: </a:t>
            </a:r>
          </a:p>
          <a:p>
            <a:pPr>
              <a:lnSpc>
                <a:spcPct val="118000"/>
              </a:lnSpc>
              <a:spcAft>
                <a:spcPts val="0"/>
              </a:spcAft>
            </a:pPr>
            <a:r>
              <a:rPr lang="en-GB" sz="1050" kern="0" dirty="0">
                <a:solidFill>
                  <a:srgbClr val="333333"/>
                </a:solidFill>
                <a:effectLst/>
                <a:latin typeface="Letter-join No-Lead 40" panose="02000503000000020003" pitchFamily="50" charset="0"/>
                <a:ea typeface="Times New Roman" panose="02020603050405020304" pitchFamily="18" charset="0"/>
                <a:cs typeface="Times New Roman" panose="02020603050405020304" pitchFamily="18" charset="0"/>
              </a:rPr>
              <a:t>Where are the Alps? </a:t>
            </a:r>
          </a:p>
          <a:p>
            <a:pPr>
              <a:lnSpc>
                <a:spcPct val="118000"/>
              </a:lnSpc>
              <a:spcAft>
                <a:spcPts val="0"/>
              </a:spcAft>
            </a:pPr>
            <a:r>
              <a:rPr lang="en-GB" sz="1050" kern="0" dirty="0">
                <a:solidFill>
                  <a:srgbClr val="333333"/>
                </a:solidFill>
                <a:effectLst/>
                <a:latin typeface="Letter-join No-Lead 40" panose="02000503000000020003" pitchFamily="50" charset="0"/>
                <a:ea typeface="Times New Roman" panose="02020603050405020304" pitchFamily="18" charset="0"/>
                <a:cs typeface="Times New Roman" panose="02020603050405020304" pitchFamily="18" charset="0"/>
              </a:rPr>
              <a:t>How are mountains formed? </a:t>
            </a:r>
          </a:p>
          <a:p>
            <a:pPr>
              <a:lnSpc>
                <a:spcPct val="118000"/>
              </a:lnSpc>
              <a:spcAft>
                <a:spcPts val="0"/>
              </a:spcAft>
            </a:pPr>
            <a:r>
              <a:rPr lang="en-GB" sz="1050" kern="0" dirty="0">
                <a:solidFill>
                  <a:srgbClr val="333333"/>
                </a:solidFill>
                <a:effectLst/>
                <a:latin typeface="Letter-join No-Lead 40" panose="02000503000000020003" pitchFamily="50" charset="0"/>
                <a:ea typeface="Times New Roman" panose="02020603050405020304" pitchFamily="18" charset="0"/>
                <a:cs typeface="Times New Roman" panose="02020603050405020304" pitchFamily="18" charset="0"/>
              </a:rPr>
              <a:t>Where are most mountains located?</a:t>
            </a:r>
          </a:p>
          <a:p>
            <a:pPr>
              <a:lnSpc>
                <a:spcPct val="118000"/>
              </a:lnSpc>
              <a:spcAft>
                <a:spcPts val="0"/>
              </a:spcAft>
            </a:pPr>
            <a:r>
              <a:rPr lang="en-GB" sz="1050" kern="0" dirty="0">
                <a:solidFill>
                  <a:srgbClr val="333333"/>
                </a:solidFill>
                <a:effectLst/>
                <a:latin typeface="Letter-join No-Lead 40" panose="02000503000000020003" pitchFamily="50" charset="0"/>
                <a:ea typeface="Times New Roman" panose="02020603050405020304" pitchFamily="18" charset="0"/>
                <a:cs typeface="Times New Roman" panose="02020603050405020304" pitchFamily="18" charset="0"/>
              </a:rPr>
              <a:t>What are the physical and human features of the Alps? </a:t>
            </a:r>
          </a:p>
          <a:p>
            <a:pPr>
              <a:lnSpc>
                <a:spcPct val="118000"/>
              </a:lnSpc>
              <a:spcAft>
                <a:spcPts val="0"/>
              </a:spcAft>
            </a:pPr>
            <a:r>
              <a:rPr lang="en-GB" sz="1050" kern="0" dirty="0">
                <a:solidFill>
                  <a:srgbClr val="333333"/>
                </a:solidFill>
                <a:effectLst/>
                <a:latin typeface="Letter-join No-Lead 40" panose="02000503000000020003" pitchFamily="50" charset="0"/>
                <a:ea typeface="Times New Roman" panose="02020603050405020304" pitchFamily="18" charset="0"/>
                <a:cs typeface="Times New Roman" panose="02020603050405020304" pitchFamily="18" charset="0"/>
              </a:rPr>
              <a:t>English unit: ‘Alps’ - Information text </a:t>
            </a:r>
          </a:p>
          <a:p>
            <a:pPr>
              <a:lnSpc>
                <a:spcPct val="118000"/>
              </a:lnSpc>
              <a:spcAft>
                <a:spcPts val="0"/>
              </a:spcAft>
            </a:pPr>
            <a:endParaRPr lang="en-GB" sz="1050" b="1" kern="0" dirty="0">
              <a:solidFill>
                <a:srgbClr val="000000"/>
              </a:solidFill>
              <a:effectLst/>
              <a:latin typeface="Letter-join No-Lead 40" panose="02000503000000020003" pitchFamily="50" charset="0"/>
              <a:ea typeface="Times New Roman" panose="02020603050405020304" pitchFamily="18" charset="0"/>
              <a:cs typeface="Times New Roman" panose="02020603050405020304" pitchFamily="18" charset="0"/>
            </a:endParaRPr>
          </a:p>
        </p:txBody>
      </p:sp>
      <p:sp>
        <p:nvSpPr>
          <p:cNvPr id="5" name="Text Box 1">
            <a:extLst>
              <a:ext uri="{FF2B5EF4-FFF2-40B4-BE49-F238E27FC236}">
                <a16:creationId xmlns:a16="http://schemas.microsoft.com/office/drawing/2014/main" id="{EB16FDEE-8063-4DC3-8587-06264E7912CC}"/>
              </a:ext>
            </a:extLst>
          </p:cNvPr>
          <p:cNvSpPr txBox="1">
            <a:spLocks noChangeArrowheads="1"/>
          </p:cNvSpPr>
          <p:nvPr/>
        </p:nvSpPr>
        <p:spPr bwMode="auto">
          <a:xfrm>
            <a:off x="106712" y="131757"/>
            <a:ext cx="3932628" cy="3742812"/>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English</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600" b="1" kern="1400" dirty="0">
                <a:solidFill>
                  <a:srgbClr val="000000"/>
                </a:solidFill>
                <a:effectLst/>
                <a:latin typeface="Letter-join No-Lead 40" panose="02000503000000020003" pitchFamily="50" charset="0"/>
                <a:ea typeface="Times New Roman" panose="02020603050405020304" pitchFamily="18" charset="0"/>
              </a:rPr>
              <a:t> </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Texts to be studied: Unit 1: </a:t>
            </a:r>
            <a:r>
              <a:rPr lang="en-GB" sz="1050" kern="1400" dirty="0">
                <a:solidFill>
                  <a:srgbClr val="000000"/>
                </a:solidFill>
                <a:effectLst/>
                <a:latin typeface="Letter-join No-Lead 40" panose="02000503000000020003" pitchFamily="50" charset="0"/>
                <a:ea typeface="Times New Roman" panose="02020603050405020304" pitchFamily="18" charset="0"/>
              </a:rPr>
              <a:t>Three Little Pigs adaptation (visual literacy) </a:t>
            </a:r>
            <a:r>
              <a:rPr lang="en-GB" sz="1050" b="1" kern="1400" dirty="0">
                <a:solidFill>
                  <a:srgbClr val="000000"/>
                </a:solidFill>
                <a:effectLst/>
                <a:latin typeface="Letter-join No-Lead 40" panose="02000503000000020003" pitchFamily="50" charset="0"/>
                <a:ea typeface="Times New Roman" panose="02020603050405020304" pitchFamily="18" charset="0"/>
              </a:rPr>
              <a:t>Unit 2: </a:t>
            </a:r>
            <a:r>
              <a:rPr lang="en-GB" sz="1050" kern="1400" dirty="0">
                <a:solidFill>
                  <a:srgbClr val="000000"/>
                </a:solidFill>
                <a:effectLst/>
                <a:latin typeface="Letter-join No-Lead 40" panose="02000503000000020003" pitchFamily="50" charset="0"/>
                <a:ea typeface="Times New Roman" panose="02020603050405020304" pitchFamily="18" charset="0"/>
              </a:rPr>
              <a:t>Inner child (visual literacy) </a:t>
            </a:r>
          </a:p>
          <a:p>
            <a:pPr>
              <a:lnSpc>
                <a:spcPct val="118000"/>
              </a:lnSpc>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 </a:t>
            </a:r>
          </a:p>
          <a:p>
            <a:pPr>
              <a:lnSpc>
                <a:spcPct val="118000"/>
              </a:lnSpc>
              <a:spcAft>
                <a:spcPts val="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Text Genre: </a:t>
            </a:r>
            <a:r>
              <a:rPr lang="en-GB" sz="1050" b="1" kern="1400" dirty="0">
                <a:solidFill>
                  <a:srgbClr val="000000"/>
                </a:solidFill>
                <a:latin typeface="Letter-join No-Lead 40" panose="02000503000000020003" pitchFamily="50" charset="0"/>
                <a:ea typeface="Times New Roman" panose="02020603050405020304" pitchFamily="18" charset="0"/>
              </a:rPr>
              <a:t>Unit 1:</a:t>
            </a:r>
            <a:r>
              <a:rPr lang="en-GB" sz="1050" kern="1400" dirty="0">
                <a:solidFill>
                  <a:srgbClr val="000000"/>
                </a:solidFill>
                <a:latin typeface="Letter-join No-Lead 40" panose="02000503000000020003" pitchFamily="50" charset="0"/>
                <a:ea typeface="Times New Roman" panose="02020603050405020304" pitchFamily="18" charset="0"/>
              </a:rPr>
              <a:t> Report </a:t>
            </a:r>
            <a:r>
              <a:rPr lang="en-GB" sz="1050" b="1" kern="1400" dirty="0">
                <a:solidFill>
                  <a:srgbClr val="000000"/>
                </a:solidFill>
                <a:latin typeface="Letter-join No-Lead 40" panose="02000503000000020003" pitchFamily="50" charset="0"/>
                <a:ea typeface="Times New Roman" panose="02020603050405020304" pitchFamily="18" charset="0"/>
              </a:rPr>
              <a:t>Unit 2: </a:t>
            </a:r>
            <a:r>
              <a:rPr lang="en-GB" sz="1050" kern="1400" dirty="0">
                <a:solidFill>
                  <a:srgbClr val="000000"/>
                </a:solidFill>
                <a:latin typeface="Letter-join No-Lead 40" panose="02000503000000020003" pitchFamily="50" charset="0"/>
                <a:ea typeface="Times New Roman" panose="02020603050405020304" pitchFamily="18" charset="0"/>
              </a:rPr>
              <a:t>Narrative</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600" kern="1400" dirty="0">
                <a:solidFill>
                  <a:srgbClr val="000000"/>
                </a:solidFill>
                <a:effectLst/>
                <a:latin typeface="Letter-join No-Lead 40" panose="02000503000000020003" pitchFamily="50" charset="0"/>
                <a:ea typeface="Times New Roman" panose="02020603050405020304" pitchFamily="18" charset="0"/>
              </a:rPr>
              <a:t> </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GPS Focus</a:t>
            </a:r>
            <a:r>
              <a:rPr lang="en-GB" sz="1050" kern="1400" dirty="0">
                <a:solidFill>
                  <a:srgbClr val="000000"/>
                </a:solidFill>
                <a:effectLst/>
                <a:latin typeface="Letter-join No-Lead 40" panose="02000503000000020003" pitchFamily="50" charset="0"/>
                <a:ea typeface="Times New Roman" panose="02020603050405020304" pitchFamily="18" charset="0"/>
              </a:rPr>
              <a:t>:  Relative clauses, conjunctive adverbs to build cohesion &amp; direct speech. </a:t>
            </a:r>
          </a:p>
          <a:p>
            <a:pPr>
              <a:spcAft>
                <a:spcPts val="0"/>
              </a:spcAft>
            </a:pPr>
            <a:r>
              <a:rPr lang="en-GB" sz="600" kern="1400" dirty="0">
                <a:solidFill>
                  <a:srgbClr val="000000"/>
                </a:solidFill>
                <a:effectLst/>
                <a:latin typeface="Letter-join No-Lead 40" panose="02000503000000020003" pitchFamily="50" charset="0"/>
                <a:ea typeface="Times New Roman" panose="02020603050405020304" pitchFamily="18" charset="0"/>
              </a:rPr>
              <a:t> </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Whole Class Guided Reading</a:t>
            </a:r>
            <a:r>
              <a:rPr lang="en-GB" sz="1050" kern="1400" dirty="0">
                <a:solidFill>
                  <a:srgbClr val="000000"/>
                </a:solidFill>
                <a:effectLst/>
                <a:latin typeface="Letter-join No-Lead 40" panose="02000503000000020003" pitchFamily="50" charset="0"/>
                <a:ea typeface="Times New Roman" panose="02020603050405020304" pitchFamily="18" charset="0"/>
              </a:rPr>
              <a:t>: </a:t>
            </a:r>
          </a:p>
          <a:p>
            <a:pPr>
              <a:lnSpc>
                <a:spcPct val="118000"/>
              </a:lnSpc>
              <a:spcAft>
                <a:spcPts val="0"/>
              </a:spcAft>
            </a:pPr>
            <a:r>
              <a:rPr lang="en-GB" sz="1050" i="1" kern="1400" dirty="0">
                <a:solidFill>
                  <a:srgbClr val="000000"/>
                </a:solidFill>
                <a:latin typeface="Letter-join No-Lead 40" panose="02000503000000020003" pitchFamily="50" charset="0"/>
                <a:ea typeface="Times New Roman" panose="02020603050405020304" pitchFamily="18" charset="0"/>
              </a:rPr>
              <a:t>Fiction</a:t>
            </a:r>
            <a:r>
              <a:rPr lang="en-GB" sz="1050" kern="1400" dirty="0">
                <a:solidFill>
                  <a:srgbClr val="000000"/>
                </a:solidFill>
                <a:latin typeface="Letter-join No-Lead 40" panose="02000503000000020003" pitchFamily="50" charset="0"/>
                <a:ea typeface="Times New Roman" panose="02020603050405020304" pitchFamily="18" charset="0"/>
              </a:rPr>
              <a:t>: </a:t>
            </a:r>
            <a:r>
              <a:rPr lang="en-GB" sz="1050" kern="1400" dirty="0">
                <a:solidFill>
                  <a:srgbClr val="000000"/>
                </a:solidFill>
                <a:effectLst/>
                <a:latin typeface="Letter-join No-Lead 40" panose="02000503000000020003" pitchFamily="50" charset="0"/>
                <a:ea typeface="Times New Roman" panose="02020603050405020304" pitchFamily="18" charset="0"/>
              </a:rPr>
              <a:t>Extracts from ‘Black Beauty’</a:t>
            </a:r>
          </a:p>
          <a:p>
            <a:pPr>
              <a:lnSpc>
                <a:spcPct val="118000"/>
              </a:lnSpc>
              <a:spcAft>
                <a:spcPts val="0"/>
              </a:spcAft>
            </a:pPr>
            <a:r>
              <a:rPr lang="en-GB" sz="1050" kern="1400" dirty="0">
                <a:solidFill>
                  <a:srgbClr val="000000"/>
                </a:solidFill>
                <a:latin typeface="Letter-join No-Lead 40" panose="02000503000000020003" pitchFamily="50" charset="0"/>
                <a:ea typeface="Times New Roman" panose="02020603050405020304" pitchFamily="18" charset="0"/>
              </a:rPr>
              <a:t>‘Can You See Me?’ Rebecca Westcott</a:t>
            </a:r>
          </a:p>
          <a:p>
            <a:pPr>
              <a:lnSpc>
                <a:spcPct val="118000"/>
              </a:lnSpc>
              <a:spcAft>
                <a:spcPts val="0"/>
              </a:spcAft>
            </a:pPr>
            <a:r>
              <a:rPr lang="en-GB" sz="1050" i="1" kern="1400" dirty="0">
                <a:solidFill>
                  <a:srgbClr val="000000"/>
                </a:solidFill>
                <a:latin typeface="Letter-join No-Lead 40" panose="02000503000000020003" pitchFamily="50" charset="0"/>
                <a:ea typeface="Times New Roman" panose="02020603050405020304" pitchFamily="18" charset="0"/>
              </a:rPr>
              <a:t>Poetry: </a:t>
            </a:r>
            <a:r>
              <a:rPr lang="en-GB" sz="1050" kern="1400" dirty="0">
                <a:solidFill>
                  <a:srgbClr val="000000"/>
                </a:solidFill>
                <a:latin typeface="Letter-join No-Lead 40" panose="02000503000000020003" pitchFamily="50" charset="0"/>
                <a:ea typeface="Times New Roman" panose="02020603050405020304" pitchFamily="18" charset="0"/>
              </a:rPr>
              <a:t>‘Jabberwocky’ by Lewis Carroll</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Reading for pleasure:</a:t>
            </a:r>
          </a:p>
          <a:p>
            <a:pPr>
              <a:lnSpc>
                <a:spcPct val="118000"/>
              </a:lnSpc>
              <a:spcAft>
                <a:spcPts val="0"/>
              </a:spcAft>
            </a:pPr>
            <a:endParaRPr lang="en-GB" sz="1050" kern="1400" dirty="0">
              <a:solidFill>
                <a:srgbClr val="000000"/>
              </a:solidFill>
              <a:effectLst/>
              <a:latin typeface="Letter-join No-Lead 40" panose="02000503000000020003" pitchFamily="50" charset="0"/>
              <a:ea typeface="Times New Roman" panose="02020603050405020304" pitchFamily="18" charset="0"/>
            </a:endParaRPr>
          </a:p>
        </p:txBody>
      </p:sp>
      <p:pic>
        <p:nvPicPr>
          <p:cNvPr id="8" name="Picture 7">
            <a:extLst>
              <a:ext uri="{FF2B5EF4-FFF2-40B4-BE49-F238E27FC236}">
                <a16:creationId xmlns:a16="http://schemas.microsoft.com/office/drawing/2014/main" id="{0ED2A56B-F423-41BD-8B6C-86CA7B4FBB8B}"/>
              </a:ext>
            </a:extLst>
          </p:cNvPr>
          <p:cNvPicPr/>
          <p:nvPr/>
        </p:nvPicPr>
        <p:blipFill>
          <a:blip r:embed="rId2"/>
          <a:stretch>
            <a:fillRect/>
          </a:stretch>
        </p:blipFill>
        <p:spPr>
          <a:xfrm>
            <a:off x="212672" y="2949379"/>
            <a:ext cx="598339" cy="840239"/>
          </a:xfrm>
          <a:prstGeom prst="rect">
            <a:avLst/>
          </a:prstGeom>
        </p:spPr>
      </p:pic>
      <p:sp>
        <p:nvSpPr>
          <p:cNvPr id="9" name="Text Box 2">
            <a:extLst>
              <a:ext uri="{FF2B5EF4-FFF2-40B4-BE49-F238E27FC236}">
                <a16:creationId xmlns:a16="http://schemas.microsoft.com/office/drawing/2014/main" id="{EB917D38-9F95-43B3-B5D8-10D44B49A432}"/>
              </a:ext>
            </a:extLst>
          </p:cNvPr>
          <p:cNvSpPr txBox="1">
            <a:spLocks noChangeArrowheads="1"/>
          </p:cNvSpPr>
          <p:nvPr/>
        </p:nvSpPr>
        <p:spPr bwMode="auto">
          <a:xfrm>
            <a:off x="4120431" y="3789618"/>
            <a:ext cx="3361315" cy="1803404"/>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60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Science –</a:t>
            </a:r>
          </a:p>
          <a:p>
            <a:pPr>
              <a:lnSpc>
                <a:spcPct val="118000"/>
              </a:lnSpc>
              <a:spcAft>
                <a:spcPts val="600"/>
              </a:spcAft>
            </a:pPr>
            <a:r>
              <a:rPr lang="en-GB" sz="1050" kern="0" dirty="0">
                <a:solidFill>
                  <a:srgbClr val="000000"/>
                </a:solidFill>
                <a:effectLst/>
                <a:latin typeface="Letter-join No-Lead 40" panose="02000503000000020003" pitchFamily="50" charset="0"/>
                <a:ea typeface="Times New Roman" panose="02020603050405020304" pitchFamily="18" charset="0"/>
                <a:cs typeface="Times New Roman" panose="02020603050405020304" pitchFamily="18" charset="0"/>
              </a:rPr>
              <a:t> Big Question – How can Forces Affect Movement?</a:t>
            </a:r>
          </a:p>
          <a:p>
            <a:pPr>
              <a:lnSpc>
                <a:spcPct val="118000"/>
              </a:lnSpc>
              <a:spcAft>
                <a:spcPts val="600"/>
              </a:spcAft>
            </a:pPr>
            <a:r>
              <a:rPr lang="en-GB" sz="1050" kern="1400" dirty="0">
                <a:solidFill>
                  <a:srgbClr val="000000"/>
                </a:solidFill>
                <a:effectLst/>
                <a:latin typeface="Letter-join No-Lead 40" panose="02000503000000020003" pitchFamily="50" charset="0"/>
                <a:ea typeface="Times New Roman" panose="02020603050405020304" pitchFamily="18" charset="0"/>
              </a:rPr>
              <a:t>How are the forces of friction and gravity the same and different?</a:t>
            </a:r>
          </a:p>
          <a:p>
            <a:pPr>
              <a:lnSpc>
                <a:spcPct val="118000"/>
              </a:lnSpc>
              <a:spcAft>
                <a:spcPts val="600"/>
              </a:spcAft>
            </a:pPr>
            <a:r>
              <a:rPr lang="en-GB" sz="1050" kern="1400" dirty="0">
                <a:solidFill>
                  <a:srgbClr val="000000"/>
                </a:solidFill>
                <a:effectLst/>
                <a:latin typeface="Letter-join No-Lead 40" panose="02000503000000020003" pitchFamily="50" charset="0"/>
                <a:ea typeface="Times New Roman" panose="02020603050405020304" pitchFamily="18" charset="0"/>
              </a:rPr>
              <a:t>How does water resistance affect objects movements?</a:t>
            </a:r>
          </a:p>
          <a:p>
            <a:pPr>
              <a:lnSpc>
                <a:spcPct val="118000"/>
              </a:lnSpc>
              <a:spcAft>
                <a:spcPts val="600"/>
              </a:spcAft>
            </a:pPr>
            <a:r>
              <a:rPr lang="en-GB" sz="1050" kern="1400" dirty="0">
                <a:solidFill>
                  <a:srgbClr val="000000"/>
                </a:solidFill>
                <a:effectLst/>
                <a:latin typeface="Letter-join No-Lead 40" panose="02000503000000020003" pitchFamily="50" charset="0"/>
                <a:ea typeface="Times New Roman" panose="02020603050405020304" pitchFamily="18" charset="0"/>
              </a:rPr>
              <a:t>How does air resistance affect objects movements?</a:t>
            </a:r>
          </a:p>
          <a:p>
            <a:pPr>
              <a:lnSpc>
                <a:spcPct val="118000"/>
              </a:lnSpc>
              <a:spcAft>
                <a:spcPts val="600"/>
              </a:spcAft>
            </a:pPr>
            <a:r>
              <a:rPr lang="en-GB" sz="1050" kern="1400" dirty="0">
                <a:solidFill>
                  <a:srgbClr val="000000"/>
                </a:solidFill>
                <a:effectLst/>
                <a:latin typeface="Letter-join No-Lead 40" panose="02000503000000020003" pitchFamily="50" charset="0"/>
                <a:ea typeface="Times New Roman" panose="02020603050405020304" pitchFamily="18" charset="0"/>
              </a:rPr>
              <a:t>How do mechanisms affect movement?</a:t>
            </a:r>
          </a:p>
          <a:p>
            <a:pPr>
              <a:lnSpc>
                <a:spcPct val="118000"/>
              </a:lnSpc>
              <a:spcAft>
                <a:spcPts val="60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 </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p:txBody>
      </p:sp>
      <p:sp>
        <p:nvSpPr>
          <p:cNvPr id="10" name="Text Box 10">
            <a:extLst>
              <a:ext uri="{FF2B5EF4-FFF2-40B4-BE49-F238E27FC236}">
                <a16:creationId xmlns:a16="http://schemas.microsoft.com/office/drawing/2014/main" id="{1A064F26-A0FA-4954-B2C5-133BD24F526F}"/>
              </a:ext>
            </a:extLst>
          </p:cNvPr>
          <p:cNvSpPr txBox="1">
            <a:spLocks noChangeArrowheads="1"/>
          </p:cNvSpPr>
          <p:nvPr/>
        </p:nvSpPr>
        <p:spPr bwMode="auto">
          <a:xfrm>
            <a:off x="7547349" y="1815115"/>
            <a:ext cx="4518703" cy="2446421"/>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0"/>
              </a:spcAft>
            </a:pPr>
            <a:r>
              <a:rPr lang="en-GB" sz="1050" b="1" kern="1400" dirty="0">
                <a:solidFill>
                  <a:srgbClr val="000000"/>
                </a:solidFill>
                <a:latin typeface="Letter-join No-Lead 40" panose="02000503000000020003" pitchFamily="50" charset="0"/>
                <a:ea typeface="Times New Roman" panose="02020603050405020304" pitchFamily="18" charset="0"/>
              </a:rPr>
              <a:t>Computing</a:t>
            </a:r>
            <a:r>
              <a:rPr lang="en-GB" sz="1050" b="1" kern="1400" dirty="0">
                <a:solidFill>
                  <a:srgbClr val="000000"/>
                </a:solidFill>
                <a:effectLst/>
                <a:latin typeface="Letter-join No-Lead 40" panose="02000503000000020003" pitchFamily="50" charset="0"/>
                <a:ea typeface="Times New Roman" panose="02020603050405020304" pitchFamily="18" charset="0"/>
              </a:rPr>
              <a:t> – </a:t>
            </a:r>
            <a:r>
              <a:rPr lang="en-GB" sz="1050" kern="1400" dirty="0">
                <a:solidFill>
                  <a:srgbClr val="000000"/>
                </a:solidFill>
                <a:effectLst/>
                <a:latin typeface="Letter-join No-Lead 40" panose="02000503000000020003" pitchFamily="50" charset="0"/>
                <a:ea typeface="Times New Roman" panose="02020603050405020304" pitchFamily="18" charset="0"/>
              </a:rPr>
              <a:t>Vector Diagrams</a:t>
            </a:r>
          </a:p>
          <a:p>
            <a:pPr>
              <a:spcAft>
                <a:spcPts val="0"/>
              </a:spcAft>
            </a:pPr>
            <a:r>
              <a:rPr lang="en-GB" sz="600" dirty="0">
                <a:solidFill>
                  <a:srgbClr val="333333"/>
                </a:solidFill>
                <a:effectLst/>
                <a:latin typeface="Letter-join No-Lead 40" panose="02000503000000020003" pitchFamily="50" charset="0"/>
                <a:ea typeface="Calibri" panose="020F0502020204030204" pitchFamily="34" charset="0"/>
                <a:cs typeface="Times New Roman" panose="02020603050405020304" pitchFamily="18" charset="0"/>
              </a:rPr>
              <a:t> </a:t>
            </a:r>
            <a:endParaRPr lang="en-GB" sz="1400" dirty="0">
              <a:effectLst/>
              <a:latin typeface="Letter-join No-Lead 40" panose="02000503000000020003" pitchFamily="50" charset="0"/>
              <a:ea typeface="Calibri" panose="020F0502020204030204" pitchFamily="34" charset="0"/>
            </a:endParaRPr>
          </a:p>
          <a:p>
            <a:pPr>
              <a:spcAft>
                <a:spcPts val="0"/>
              </a:spcAft>
            </a:pPr>
            <a:r>
              <a:rPr lang="en-GB" sz="1050" b="1" dirty="0">
                <a:solidFill>
                  <a:srgbClr val="333333"/>
                </a:solidFill>
                <a:effectLst/>
                <a:latin typeface="Letter-join No-Lead 40" panose="02000503000000020003" pitchFamily="50" charset="0"/>
                <a:ea typeface="Calibri" panose="020F0502020204030204" pitchFamily="34" charset="0"/>
                <a:cs typeface="Times New Roman" panose="02020603050405020304" pitchFamily="18" charset="0"/>
              </a:rPr>
              <a:t>Objectives</a:t>
            </a:r>
            <a:endParaRPr lang="en-GB" sz="1400" dirty="0">
              <a:effectLst/>
              <a:latin typeface="Letter-join No-Lead 40" panose="02000503000000020003" pitchFamily="50" charset="0"/>
              <a:ea typeface="Calibri" panose="020F0502020204030204" pitchFamily="34" charset="0"/>
            </a:endParaRPr>
          </a:p>
          <a:p>
            <a:pPr>
              <a:lnSpc>
                <a:spcPct val="118000"/>
              </a:lnSpc>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In this unit pupils will find out that vector images are made up of shapes. They will learn how to use the different drawing tools and how images are created in layers. They will explore the ways in which images can be grouped and duplicated to support them in creating more complex pieces of work. </a:t>
            </a:r>
          </a:p>
          <a:p>
            <a:pPr>
              <a:lnSpc>
                <a:spcPct val="118000"/>
              </a:lnSpc>
              <a:spcAft>
                <a:spcPts val="0"/>
              </a:spcAft>
            </a:pPr>
            <a:r>
              <a:rPr lang="en-GB" sz="600" kern="1400" dirty="0">
                <a:solidFill>
                  <a:srgbClr val="000000"/>
                </a:solidFill>
                <a:effectLst/>
                <a:latin typeface="Letter-join No-Lead 40" panose="02000503000000020003" pitchFamily="50" charset="0"/>
                <a:ea typeface="Times New Roman" panose="02020603050405020304" pitchFamily="18" charset="0"/>
              </a:rPr>
              <a:t> </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spcAft>
                <a:spcPts val="0"/>
              </a:spcAft>
            </a:pPr>
            <a:r>
              <a:rPr lang="en-GB" sz="1050" b="1" dirty="0">
                <a:solidFill>
                  <a:srgbClr val="333333"/>
                </a:solidFill>
                <a:effectLst/>
                <a:latin typeface="Letter-join No-Lead 40" panose="02000503000000020003" pitchFamily="50" charset="0"/>
                <a:ea typeface="Calibri" panose="020F0502020204030204" pitchFamily="34" charset="0"/>
                <a:cs typeface="Times New Roman" panose="02020603050405020304" pitchFamily="18" charset="0"/>
              </a:rPr>
              <a:t>Outcomes</a:t>
            </a:r>
            <a:endParaRPr lang="en-GB" sz="1400" dirty="0">
              <a:effectLst/>
              <a:latin typeface="Letter-join No-Lead 40" panose="02000503000000020003" pitchFamily="50" charset="0"/>
              <a:ea typeface="Calibri" panose="020F0502020204030204" pitchFamily="34" charset="0"/>
            </a:endParaRPr>
          </a:p>
          <a:p>
            <a:pPr algn="just">
              <a:lnSpc>
                <a:spcPct val="118000"/>
              </a:lnSpc>
              <a:spcAft>
                <a:spcPts val="0"/>
              </a:spcAft>
            </a:pPr>
            <a:r>
              <a:rPr lang="en-GB" sz="1050" kern="1400" dirty="0">
                <a:solidFill>
                  <a:srgbClr val="333333"/>
                </a:solidFill>
                <a:effectLst/>
                <a:latin typeface="Letter-join No-Lead 40" panose="02000503000000020003" pitchFamily="50" charset="0"/>
                <a:ea typeface="Times New Roman" panose="02020603050405020304" pitchFamily="18" charset="0"/>
              </a:rPr>
              <a:t>To </a:t>
            </a:r>
            <a:r>
              <a:rPr lang="en-GB" sz="1050" kern="1400" dirty="0">
                <a:solidFill>
                  <a:srgbClr val="000000"/>
                </a:solidFill>
                <a:effectLst/>
                <a:latin typeface="Letter-join No-Lead 40" panose="02000503000000020003" pitchFamily="50" charset="0"/>
                <a:ea typeface="Times New Roman" panose="02020603050405020304" pitchFamily="18" charset="0"/>
              </a:rPr>
              <a:t>be able to </a:t>
            </a:r>
            <a:r>
              <a:rPr lang="en-GB" sz="1050" kern="1400" dirty="0">
                <a:solidFill>
                  <a:srgbClr val="000000"/>
                </a:solidFill>
                <a:effectLst/>
                <a:latin typeface="Letter-join No-Lead 40" panose="02000503000000020003" pitchFamily="50" charset="0"/>
                <a:ea typeface="Quicksand"/>
                <a:cs typeface="Quicksand"/>
              </a:rPr>
              <a:t>add and remove objects to create a drawing with some detail.</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gn="just">
              <a:lnSpc>
                <a:spcPct val="118000"/>
              </a:lnSpc>
              <a:spcAft>
                <a:spcPts val="0"/>
              </a:spcAft>
            </a:pPr>
            <a:r>
              <a:rPr lang="en-GB" sz="1050" kern="1400" dirty="0">
                <a:solidFill>
                  <a:srgbClr val="000000"/>
                </a:solidFill>
                <a:effectLst/>
                <a:latin typeface="Letter-join No-Lead 40" panose="02000503000000020003" pitchFamily="50" charset="0"/>
                <a:ea typeface="Quicksand"/>
                <a:cs typeface="Quicksand"/>
              </a:rPr>
              <a:t>To be able to modify the objects in order to achieve desired effects to create a drawing with some detail .</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gn="just">
              <a:lnSpc>
                <a:spcPct val="118000"/>
              </a:lnSpc>
              <a:spcAft>
                <a:spcPts val="0"/>
              </a:spcAft>
            </a:pPr>
            <a:r>
              <a:rPr lang="en-GB" sz="1050" kern="1400" dirty="0">
                <a:solidFill>
                  <a:srgbClr val="000000"/>
                </a:solidFill>
                <a:effectLst/>
                <a:latin typeface="Letter-join No-Lead 40" panose="02000503000000020003" pitchFamily="50" charset="0"/>
                <a:ea typeface="Quicksand"/>
                <a:cs typeface="Quicksand"/>
              </a:rPr>
              <a:t>To be able to combine a range of objects, apply layers and groups to draw a whole image with some detail.</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1050" b="1" kern="1400" dirty="0">
                <a:solidFill>
                  <a:srgbClr val="000000"/>
                </a:solidFill>
                <a:latin typeface="Letter-join No-Lead 40" panose="02000503000000020003" pitchFamily="50" charset="0"/>
                <a:ea typeface="Times New Roman" panose="02020603050405020304" pitchFamily="18" charset="0"/>
              </a:rPr>
              <a:t> </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spcAft>
                <a:spcPts val="0"/>
              </a:spcAft>
            </a:pPr>
            <a:r>
              <a:rPr lang="en-GB" sz="600" dirty="0">
                <a:solidFill>
                  <a:srgbClr val="333333"/>
                </a:solidFill>
                <a:effectLst/>
                <a:latin typeface="Letter-join No-Lead 40" panose="02000503000000020003" pitchFamily="50" charset="0"/>
                <a:ea typeface="Calibri" panose="020F0502020204030204" pitchFamily="34" charset="0"/>
                <a:cs typeface="Times New Roman" panose="02020603050405020304" pitchFamily="18" charset="0"/>
              </a:rPr>
              <a:t> </a:t>
            </a:r>
            <a:endParaRPr lang="en-GB" sz="1400" dirty="0">
              <a:effectLst/>
              <a:latin typeface="Letter-join No-Lead 40" panose="02000503000000020003" pitchFamily="50" charset="0"/>
              <a:ea typeface="Calibri" panose="020F0502020204030204" pitchFamily="34" charset="0"/>
            </a:endParaRPr>
          </a:p>
          <a:p>
            <a:pPr>
              <a:lnSpc>
                <a:spcPct val="118000"/>
              </a:lnSpc>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 </a:t>
            </a:r>
          </a:p>
        </p:txBody>
      </p:sp>
      <p:sp>
        <p:nvSpPr>
          <p:cNvPr id="11" name="Text Box 9">
            <a:extLst>
              <a:ext uri="{FF2B5EF4-FFF2-40B4-BE49-F238E27FC236}">
                <a16:creationId xmlns:a16="http://schemas.microsoft.com/office/drawing/2014/main" id="{CC3E95EB-2EF5-4057-A2F1-2B9A91620E4E}"/>
              </a:ext>
            </a:extLst>
          </p:cNvPr>
          <p:cNvSpPr txBox="1">
            <a:spLocks noChangeArrowheads="1"/>
          </p:cNvSpPr>
          <p:nvPr/>
        </p:nvSpPr>
        <p:spPr bwMode="auto">
          <a:xfrm>
            <a:off x="7548345" y="4394886"/>
            <a:ext cx="4536943" cy="2279977"/>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Design Technology – Structures</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600" b="1" kern="1400" dirty="0">
                <a:solidFill>
                  <a:srgbClr val="000000"/>
                </a:solidFill>
                <a:effectLst/>
                <a:latin typeface="Letter-join No-Lead 40" panose="02000503000000020003" pitchFamily="50" charset="0"/>
                <a:ea typeface="Times New Roman" panose="02020603050405020304" pitchFamily="18" charset="0"/>
              </a:rPr>
              <a:t> </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1050" b="1" kern="0" dirty="0">
                <a:solidFill>
                  <a:srgbClr val="000000"/>
                </a:solidFill>
                <a:effectLst/>
                <a:latin typeface="Letter-join No-Lead 40" panose="02000503000000020003" pitchFamily="50" charset="0"/>
                <a:ea typeface="Times New Roman" panose="02020603050405020304" pitchFamily="18" charset="0"/>
                <a:cs typeface="Times New Roman" panose="02020603050405020304" pitchFamily="18" charset="0"/>
              </a:rPr>
              <a:t>Objectives</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gn="just">
              <a:lnSpc>
                <a:spcPct val="118000"/>
              </a:lnSpc>
              <a:spcAft>
                <a:spcPts val="0"/>
              </a:spcAft>
            </a:pPr>
            <a:r>
              <a:rPr lang="en-GB" sz="1050" kern="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Design, make and evaluate a structure made of both a frame and an outer layer that demonstrates an understanding of how to strengthen, stiffen and reinforce 3D frameworks.</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500" kern="0" dirty="0">
                <a:solidFill>
                  <a:srgbClr val="000000"/>
                </a:solidFill>
                <a:effectLst/>
                <a:latin typeface="Letter-join No-Lead 40" panose="02000503000000020003" pitchFamily="50" charset="0"/>
                <a:ea typeface="Times New Roman" panose="02020603050405020304" pitchFamily="18" charset="0"/>
                <a:cs typeface="Times New Roman" panose="02020603050405020304" pitchFamily="18" charset="0"/>
              </a:rPr>
              <a:t> </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Outcomes</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gn="just">
              <a:lnSpc>
                <a:spcPct val="118000"/>
              </a:lnSpc>
              <a:spcAft>
                <a:spcPts val="0"/>
              </a:spcAft>
            </a:pPr>
            <a:r>
              <a:rPr lang="en-GB" sz="1050" kern="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Pupils will use their sketch books to record their observations and use them to review and revisit ideas. They will improve their mastery of design techniques, including drawing and constructing with a change of materials.  </a:t>
            </a:r>
            <a:r>
              <a:rPr lang="en-GB" sz="1050" kern="1400" dirty="0">
                <a:solidFill>
                  <a:srgbClr val="000000"/>
                </a:solidFill>
                <a:effectLst/>
                <a:latin typeface="Letter-join No-Lead 40" panose="02000503000000020003" pitchFamily="50" charset="0"/>
                <a:ea typeface="Times New Roman" panose="02020603050405020304" pitchFamily="18" charset="0"/>
              </a:rPr>
              <a:t>Designing and making paper lanterns for the Lantern Parade at the Yuletide Festival.</a:t>
            </a:r>
          </a:p>
          <a:p>
            <a:pPr>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 </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p:txBody>
      </p:sp>
      <p:sp>
        <p:nvSpPr>
          <p:cNvPr id="12" name="Text Box 3">
            <a:extLst>
              <a:ext uri="{FF2B5EF4-FFF2-40B4-BE49-F238E27FC236}">
                <a16:creationId xmlns:a16="http://schemas.microsoft.com/office/drawing/2014/main" id="{53DA0EF8-C896-4EAC-906C-3C5C4710491A}"/>
              </a:ext>
            </a:extLst>
          </p:cNvPr>
          <p:cNvSpPr txBox="1">
            <a:spLocks noChangeArrowheads="1"/>
          </p:cNvSpPr>
          <p:nvPr/>
        </p:nvSpPr>
        <p:spPr bwMode="auto">
          <a:xfrm>
            <a:off x="7609559" y="233489"/>
            <a:ext cx="4518703" cy="1544052"/>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0"/>
              </a:spcAft>
            </a:pPr>
            <a:r>
              <a:rPr lang="en-GB" sz="1050" b="1"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rPr>
              <a:t>RE – Christianity and Islamic creation</a:t>
            </a:r>
          </a:p>
          <a:p>
            <a:pPr>
              <a:lnSpc>
                <a:spcPct val="118000"/>
              </a:lnSpc>
              <a:spcAft>
                <a:spcPts val="0"/>
              </a:spcAft>
            </a:pPr>
            <a:endParaRPr lang="en-GB" sz="1050"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endParaRPr>
          </a:p>
          <a:p>
            <a:pPr>
              <a:lnSpc>
                <a:spcPct val="118000"/>
              </a:lnSpc>
              <a:spcAft>
                <a:spcPts val="0"/>
              </a:spcAft>
            </a:pPr>
            <a:r>
              <a:rPr lang="en-GB" sz="1050"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rPr>
              <a:t>What did the creator ask humans to do with the creation?	</a:t>
            </a:r>
          </a:p>
          <a:p>
            <a:pPr>
              <a:lnSpc>
                <a:spcPct val="118000"/>
              </a:lnSpc>
              <a:spcAft>
                <a:spcPts val="0"/>
              </a:spcAft>
            </a:pPr>
            <a:r>
              <a:rPr lang="en-GB" sz="1050"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rPr>
              <a:t>What is made in the image of Allah?	</a:t>
            </a:r>
          </a:p>
          <a:p>
            <a:pPr>
              <a:lnSpc>
                <a:spcPct val="118000"/>
              </a:lnSpc>
              <a:spcAft>
                <a:spcPts val="0"/>
              </a:spcAft>
            </a:pPr>
            <a:r>
              <a:rPr lang="en-GB" sz="1050"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rPr>
              <a:t>Who did Allah make supervisors of the world?	</a:t>
            </a:r>
          </a:p>
          <a:p>
            <a:pPr>
              <a:lnSpc>
                <a:spcPct val="118000"/>
              </a:lnSpc>
              <a:spcAft>
                <a:spcPts val="0"/>
              </a:spcAft>
            </a:pPr>
            <a:r>
              <a:rPr lang="en-GB" sz="1050"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rPr>
              <a:t>Who gave Earth to humans?	</a:t>
            </a:r>
          </a:p>
          <a:p>
            <a:pPr>
              <a:lnSpc>
                <a:spcPct val="118000"/>
              </a:lnSpc>
              <a:spcAft>
                <a:spcPts val="0"/>
              </a:spcAft>
            </a:pPr>
            <a:r>
              <a:rPr lang="en-GB" sz="1050"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rPr>
              <a:t>How do some Muslims look after the world?	</a:t>
            </a:r>
          </a:p>
          <a:p>
            <a:pPr>
              <a:lnSpc>
                <a:spcPct val="118000"/>
              </a:lnSpc>
              <a:spcAft>
                <a:spcPts val="0"/>
              </a:spcAft>
            </a:pPr>
            <a:r>
              <a:rPr lang="en-GB" sz="1050"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rPr>
              <a:t>How might I become a custodian of creation?</a:t>
            </a:r>
          </a:p>
        </p:txBody>
      </p:sp>
      <p:sp>
        <p:nvSpPr>
          <p:cNvPr id="13" name="Text Box 6">
            <a:extLst>
              <a:ext uri="{FF2B5EF4-FFF2-40B4-BE49-F238E27FC236}">
                <a16:creationId xmlns:a16="http://schemas.microsoft.com/office/drawing/2014/main" id="{91574463-9C56-49A7-933F-0987E9F8B759}"/>
              </a:ext>
            </a:extLst>
          </p:cNvPr>
          <p:cNvSpPr txBox="1">
            <a:spLocks noChangeArrowheads="1"/>
          </p:cNvSpPr>
          <p:nvPr/>
        </p:nvSpPr>
        <p:spPr bwMode="auto">
          <a:xfrm>
            <a:off x="4120431" y="5677973"/>
            <a:ext cx="3361314" cy="996890"/>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60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Other curriculum areas</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PSHE – </a:t>
            </a:r>
            <a:r>
              <a:rPr lang="en-GB" sz="1050" kern="1400" dirty="0">
                <a:solidFill>
                  <a:srgbClr val="000000"/>
                </a:solidFill>
                <a:effectLst/>
                <a:latin typeface="Letter-join No-Lead 40" panose="02000503000000020003" pitchFamily="50" charset="0"/>
                <a:ea typeface="Times New Roman" panose="02020603050405020304" pitchFamily="18" charset="0"/>
              </a:rPr>
              <a:t>Health &amp; Wellbeing  </a:t>
            </a:r>
          </a:p>
          <a:p>
            <a:pPr>
              <a:lnSpc>
                <a:spcPct val="118000"/>
              </a:lnSpc>
              <a:spcAft>
                <a:spcPts val="60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French – </a:t>
            </a:r>
            <a:r>
              <a:rPr lang="en-GB" sz="1050" kern="1400" dirty="0">
                <a:solidFill>
                  <a:srgbClr val="000000"/>
                </a:solidFill>
                <a:effectLst/>
                <a:latin typeface="Letter-join No-Lead 40" panose="02000503000000020003" pitchFamily="50" charset="0"/>
                <a:ea typeface="Times New Roman" panose="02020603050405020304" pitchFamily="18" charset="0"/>
              </a:rPr>
              <a:t>Celebrations</a:t>
            </a:r>
          </a:p>
          <a:p>
            <a:pPr>
              <a:lnSpc>
                <a:spcPct val="118000"/>
              </a:lnSpc>
              <a:spcAft>
                <a:spcPts val="600"/>
              </a:spcAft>
            </a:pPr>
            <a:r>
              <a:rPr lang="en-GB" sz="1050" kern="1400" dirty="0">
                <a:solidFill>
                  <a:srgbClr val="000000"/>
                </a:solidFill>
                <a:latin typeface="Letter-join No-Lead 40" panose="02000503000000020003" pitchFamily="50" charset="0"/>
                <a:ea typeface="Times New Roman" panose="02020603050405020304" pitchFamily="18" charset="0"/>
              </a:rPr>
              <a:t>PE – Fitness and Dance</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p:txBody>
      </p:sp>
      <p:sp>
        <p:nvSpPr>
          <p:cNvPr id="14" name="Text Box 7">
            <a:extLst>
              <a:ext uri="{FF2B5EF4-FFF2-40B4-BE49-F238E27FC236}">
                <a16:creationId xmlns:a16="http://schemas.microsoft.com/office/drawing/2014/main" id="{89F0E050-C267-4A59-B712-FCEBD18B3818}"/>
              </a:ext>
            </a:extLst>
          </p:cNvPr>
          <p:cNvSpPr txBox="1">
            <a:spLocks noChangeArrowheads="1"/>
          </p:cNvSpPr>
          <p:nvPr/>
        </p:nvSpPr>
        <p:spPr bwMode="auto">
          <a:xfrm>
            <a:off x="4120431" y="1167718"/>
            <a:ext cx="3361315" cy="2569878"/>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r>
              <a:rPr lang="en-GB" sz="1050" b="1" dirty="0">
                <a:latin typeface="Letter-join No-Lead 40" panose="02000503000000020003" pitchFamily="50" charset="0"/>
              </a:rPr>
              <a:t>Maths</a:t>
            </a:r>
          </a:p>
          <a:p>
            <a:endParaRPr lang="en-GB" sz="1050" dirty="0">
              <a:latin typeface="Letter-join No-Lead 40" panose="02000503000000020003" pitchFamily="50" charset="0"/>
            </a:endParaRPr>
          </a:p>
          <a:p>
            <a:r>
              <a:rPr lang="en-GB" sz="1050" b="1" dirty="0">
                <a:latin typeface="Letter-join No-Lead 40" panose="02000503000000020003" pitchFamily="50" charset="0"/>
              </a:rPr>
              <a:t>Areas to be studied: </a:t>
            </a:r>
            <a:r>
              <a:rPr lang="en-GB" sz="1050" dirty="0">
                <a:latin typeface="Letter-join No-Lead 40" panose="02000503000000020003" pitchFamily="50" charset="0"/>
              </a:rPr>
              <a:t>Multiplication and Division</a:t>
            </a:r>
          </a:p>
          <a:p>
            <a:pPr marL="171450" lvl="0" indent="-171450">
              <a:buFont typeface="Arial" panose="020B0604020202020204" pitchFamily="34" charset="0"/>
              <a:buChar char="•"/>
            </a:pPr>
            <a:r>
              <a:rPr lang="en-GB" sz="1050" dirty="0">
                <a:latin typeface="Letter-join No-Lead 40" panose="02000503000000020003" pitchFamily="50" charset="0"/>
              </a:rPr>
              <a:t>Multiples and common multiples</a:t>
            </a:r>
          </a:p>
          <a:p>
            <a:pPr marL="171450" lvl="0" indent="-171450">
              <a:buFont typeface="Arial" panose="020B0604020202020204" pitchFamily="34" charset="0"/>
              <a:buChar char="•"/>
            </a:pPr>
            <a:r>
              <a:rPr lang="en-GB" sz="1050" dirty="0">
                <a:latin typeface="Letter-join No-Lead 40" panose="02000503000000020003" pitchFamily="50" charset="0"/>
              </a:rPr>
              <a:t>Factors and common factors </a:t>
            </a:r>
          </a:p>
          <a:p>
            <a:pPr marL="171450" lvl="0" indent="-171450">
              <a:buFont typeface="Arial" panose="020B0604020202020204" pitchFamily="34" charset="0"/>
              <a:buChar char="•"/>
            </a:pPr>
            <a:r>
              <a:rPr lang="en-GB" sz="1050" dirty="0">
                <a:latin typeface="Letter-join No-Lead 40" panose="02000503000000020003" pitchFamily="50" charset="0"/>
              </a:rPr>
              <a:t>Square and cube numbers </a:t>
            </a:r>
          </a:p>
          <a:p>
            <a:pPr marL="171450" lvl="0" indent="-171450">
              <a:buFont typeface="Arial" panose="020B0604020202020204" pitchFamily="34" charset="0"/>
              <a:buChar char="•"/>
            </a:pPr>
            <a:r>
              <a:rPr lang="en-GB" sz="1050" dirty="0">
                <a:latin typeface="Letter-join No-Lead 40" panose="02000503000000020003" pitchFamily="50" charset="0"/>
              </a:rPr>
              <a:t>Multiplying and dividing by 10, 100 and 1000</a:t>
            </a:r>
          </a:p>
          <a:p>
            <a:endParaRPr lang="en-GB" sz="1050" dirty="0">
              <a:latin typeface="Letter-join No-Lead 40" panose="02000503000000020003" pitchFamily="50" charset="0"/>
            </a:endParaRPr>
          </a:p>
          <a:p>
            <a:r>
              <a:rPr lang="en-GB" sz="1050" b="1" dirty="0">
                <a:latin typeface="Letter-join No-Lead 40" panose="02000503000000020003" pitchFamily="50" charset="0"/>
              </a:rPr>
              <a:t>Areas to be studied: </a:t>
            </a:r>
            <a:r>
              <a:rPr lang="en-GB" sz="1050" dirty="0">
                <a:latin typeface="Letter-join No-Lead 40" panose="02000503000000020003" pitchFamily="50" charset="0"/>
              </a:rPr>
              <a:t>Fractions </a:t>
            </a:r>
          </a:p>
          <a:p>
            <a:pPr marL="171450" lvl="0" indent="-171450">
              <a:buFont typeface="Arial" panose="020B0604020202020204" pitchFamily="34" charset="0"/>
              <a:buChar char="•"/>
            </a:pPr>
            <a:r>
              <a:rPr lang="en-GB" sz="1050" dirty="0">
                <a:latin typeface="Letter-join No-Lead 40" panose="02000503000000020003" pitchFamily="50" charset="0"/>
              </a:rPr>
              <a:t>Recognising equivalent fractions </a:t>
            </a:r>
          </a:p>
          <a:p>
            <a:pPr marL="171450" lvl="0" indent="-171450">
              <a:buFont typeface="Arial" panose="020B0604020202020204" pitchFamily="34" charset="0"/>
              <a:buChar char="•"/>
            </a:pPr>
            <a:r>
              <a:rPr lang="en-GB" sz="1050" dirty="0">
                <a:latin typeface="Letter-join No-Lead 40" panose="02000503000000020003" pitchFamily="50" charset="0"/>
              </a:rPr>
              <a:t>Converting between improper and mixed number fractions </a:t>
            </a:r>
          </a:p>
          <a:p>
            <a:pPr marL="171450" lvl="0" indent="-171450">
              <a:buFont typeface="Arial" panose="020B0604020202020204" pitchFamily="34" charset="0"/>
              <a:buChar char="•"/>
            </a:pPr>
            <a:r>
              <a:rPr lang="en-GB" sz="1050" dirty="0">
                <a:latin typeface="Letter-join No-Lead 40" panose="02000503000000020003" pitchFamily="50" charset="0"/>
              </a:rPr>
              <a:t>Comparing and ordering fractions</a:t>
            </a:r>
          </a:p>
          <a:p>
            <a:pPr marL="171450" lvl="0" indent="-171450">
              <a:buFont typeface="Arial" panose="020B0604020202020204" pitchFamily="34" charset="0"/>
              <a:buChar char="•"/>
            </a:pPr>
            <a:r>
              <a:rPr lang="en-GB" sz="1050" dirty="0">
                <a:latin typeface="Letter-join No-Lead 40" panose="02000503000000020003" pitchFamily="50" charset="0"/>
              </a:rPr>
              <a:t>Adding and subtracting fractions</a:t>
            </a:r>
          </a:p>
          <a:p>
            <a:pPr>
              <a:lnSpc>
                <a:spcPct val="118000"/>
              </a:lnSpc>
              <a:spcAft>
                <a:spcPts val="600"/>
              </a:spcAft>
            </a:pPr>
            <a:endParaRPr lang="en-GB" sz="1050" kern="1400" dirty="0">
              <a:solidFill>
                <a:srgbClr val="000000"/>
              </a:solidFill>
              <a:effectLst/>
              <a:latin typeface="Letter-join No-Lead 40" panose="02000503000000020003" pitchFamily="50" charset="0"/>
              <a:ea typeface="Times New Roman" panose="02020603050405020304" pitchFamily="18" charset="0"/>
            </a:endParaRPr>
          </a:p>
        </p:txBody>
      </p:sp>
      <p:sp>
        <p:nvSpPr>
          <p:cNvPr id="15" name="TextBox 14">
            <a:extLst>
              <a:ext uri="{FF2B5EF4-FFF2-40B4-BE49-F238E27FC236}">
                <a16:creationId xmlns:a16="http://schemas.microsoft.com/office/drawing/2014/main" id="{074AE99B-C210-43D9-92C0-071D95DB9BB8}"/>
              </a:ext>
            </a:extLst>
          </p:cNvPr>
          <p:cNvSpPr txBox="1"/>
          <p:nvPr/>
        </p:nvSpPr>
        <p:spPr>
          <a:xfrm>
            <a:off x="4341845" y="457734"/>
            <a:ext cx="2902998" cy="646331"/>
          </a:xfrm>
          <a:prstGeom prst="rect">
            <a:avLst/>
          </a:prstGeom>
          <a:noFill/>
        </p:spPr>
        <p:txBody>
          <a:bodyPr wrap="square" rtlCol="0">
            <a:spAutoFit/>
          </a:bodyPr>
          <a:lstStyle/>
          <a:p>
            <a:r>
              <a:rPr lang="en-GB" u="sng" dirty="0">
                <a:latin typeface="Letter-join No-Lead 40" panose="02000503000000020003" pitchFamily="50" charset="0"/>
              </a:rPr>
              <a:t>Kensuke class 2025-2026 </a:t>
            </a:r>
          </a:p>
          <a:p>
            <a:pPr algn="ctr"/>
            <a:r>
              <a:rPr lang="en-GB" u="sng" dirty="0">
                <a:latin typeface="Letter-join No-Lead 40" panose="02000503000000020003" pitchFamily="50" charset="0"/>
              </a:rPr>
              <a:t>Autumn 2 </a:t>
            </a:r>
          </a:p>
        </p:txBody>
      </p:sp>
      <p:pic>
        <p:nvPicPr>
          <p:cNvPr id="3" name="Picture 2">
            <a:extLst>
              <a:ext uri="{FF2B5EF4-FFF2-40B4-BE49-F238E27FC236}">
                <a16:creationId xmlns:a16="http://schemas.microsoft.com/office/drawing/2014/main" id="{8B105595-3CC5-A511-D771-919DC6C4F6C3}"/>
              </a:ext>
            </a:extLst>
          </p:cNvPr>
          <p:cNvPicPr>
            <a:picLocks noChangeAspect="1"/>
          </p:cNvPicPr>
          <p:nvPr/>
        </p:nvPicPr>
        <p:blipFill>
          <a:blip r:embed="rId3"/>
          <a:stretch>
            <a:fillRect/>
          </a:stretch>
        </p:blipFill>
        <p:spPr>
          <a:xfrm>
            <a:off x="2333625" y="1777541"/>
            <a:ext cx="561975" cy="871538"/>
          </a:xfrm>
          <a:prstGeom prst="rect">
            <a:avLst/>
          </a:prstGeom>
        </p:spPr>
      </p:pic>
    </p:spTree>
    <p:extLst>
      <p:ext uri="{BB962C8B-B14F-4D97-AF65-F5344CB8AC3E}">
        <p14:creationId xmlns:p14="http://schemas.microsoft.com/office/powerpoint/2010/main" val="40431178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8">
            <a:extLst>
              <a:ext uri="{FF2B5EF4-FFF2-40B4-BE49-F238E27FC236}">
                <a16:creationId xmlns:a16="http://schemas.microsoft.com/office/drawing/2014/main" id="{08C849B7-79A7-4C81-9934-A908E801A155}"/>
              </a:ext>
            </a:extLst>
          </p:cNvPr>
          <p:cNvSpPr txBox="1"/>
          <p:nvPr/>
        </p:nvSpPr>
        <p:spPr>
          <a:xfrm>
            <a:off x="1892617" y="299655"/>
            <a:ext cx="8406765" cy="704850"/>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8000"/>
              </a:lnSpc>
              <a:spcAft>
                <a:spcPts val="600"/>
              </a:spcAft>
            </a:pPr>
            <a:r>
              <a:rPr lang="en-GB" sz="3600" b="1" kern="1400" dirty="0">
                <a:ln w="12700" cap="flat" cmpd="sng" algn="ctr">
                  <a:solidFill>
                    <a:srgbClr val="054697"/>
                  </a:solidFill>
                  <a:prstDash val="solid"/>
                  <a:round/>
                </a:ln>
                <a:solidFill>
                  <a:srgbClr val="000000"/>
                </a:solidFill>
                <a:effectLst>
                  <a:outerShdw blurRad="41275" dist="20320" dir="1800000" algn="tl">
                    <a:srgbClr val="000000">
                      <a:alpha val="40000"/>
                    </a:srgbClr>
                  </a:outerShdw>
                </a:effectLst>
                <a:latin typeface="Calibri" panose="020F0502020204030204" pitchFamily="34" charset="0"/>
                <a:ea typeface="Times New Roman" panose="02020603050405020304" pitchFamily="18" charset="0"/>
              </a:rPr>
              <a:t>Dates and information - Y5 Autumn 2 2025</a:t>
            </a:r>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5" name="Text Box 2">
            <a:extLst>
              <a:ext uri="{FF2B5EF4-FFF2-40B4-BE49-F238E27FC236}">
                <a16:creationId xmlns:a16="http://schemas.microsoft.com/office/drawing/2014/main" id="{6AFCC6D1-8533-47B6-BAB8-425EAF1A353E}"/>
              </a:ext>
            </a:extLst>
          </p:cNvPr>
          <p:cNvSpPr txBox="1">
            <a:spLocks noChangeArrowheads="1"/>
          </p:cNvSpPr>
          <p:nvPr/>
        </p:nvSpPr>
        <p:spPr bwMode="auto">
          <a:xfrm>
            <a:off x="351861" y="1004505"/>
            <a:ext cx="11677382" cy="144286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8000"/>
              </a:lnSpc>
              <a:spcAft>
                <a:spcPts val="600"/>
              </a:spcAft>
            </a:pPr>
            <a:r>
              <a:rPr lang="en-GB" sz="1400" b="1" kern="1400" dirty="0">
                <a:solidFill>
                  <a:srgbClr val="000000"/>
                </a:solidFill>
                <a:latin typeface="Letter-join No-Lead 40" panose="02000503000000020003" pitchFamily="50" charset="0"/>
                <a:ea typeface="Times New Roman" panose="02020603050405020304" pitchFamily="18" charset="0"/>
              </a:rPr>
              <a:t>The second half of the Autumn term has arrived and we are ready to get stuck into our new curriculum topics as we begin our lead up to Christmas! </a:t>
            </a:r>
          </a:p>
          <a:p>
            <a:pPr>
              <a:lnSpc>
                <a:spcPct val="118000"/>
              </a:lnSpc>
              <a:spcAft>
                <a:spcPts val="600"/>
              </a:spcAft>
            </a:pPr>
            <a:r>
              <a:rPr lang="en-GB" sz="1400" b="1" kern="1400" dirty="0">
                <a:solidFill>
                  <a:srgbClr val="000000"/>
                </a:solidFill>
                <a:latin typeface="Letter-join No-Lead 40" panose="02000503000000020003" pitchFamily="50" charset="0"/>
                <a:ea typeface="Times New Roman" panose="02020603050405020304" pitchFamily="18" charset="0"/>
              </a:rPr>
              <a:t>In English we will become police detectives, writing a report on the modern twist of ‘The Three Little Pigs’. </a:t>
            </a:r>
          </a:p>
          <a:p>
            <a:pPr>
              <a:lnSpc>
                <a:spcPct val="118000"/>
              </a:lnSpc>
              <a:spcAft>
                <a:spcPts val="600"/>
              </a:spcAft>
            </a:pPr>
            <a:r>
              <a:rPr lang="en-GB" sz="1400" b="1" kern="1400" dirty="0">
                <a:solidFill>
                  <a:srgbClr val="000000"/>
                </a:solidFill>
                <a:latin typeface="Letter-join No-Lead 40" panose="02000503000000020003" pitchFamily="50" charset="0"/>
                <a:ea typeface="Times New Roman" panose="02020603050405020304" pitchFamily="18" charset="0"/>
              </a:rPr>
              <a:t>As mathematicians, we will focus on fractions for the majority of this half term, learning how to convert between mixed number and improper fractions. </a:t>
            </a:r>
          </a:p>
          <a:p>
            <a:pPr>
              <a:lnSpc>
                <a:spcPct val="118000"/>
              </a:lnSpc>
              <a:spcAft>
                <a:spcPts val="600"/>
              </a:spcAft>
            </a:pPr>
            <a:r>
              <a:rPr lang="en-GB" sz="1400" b="1" kern="1400" dirty="0">
                <a:solidFill>
                  <a:srgbClr val="000000"/>
                </a:solidFill>
                <a:effectLst/>
                <a:latin typeface="Letter-join No-Lead 40" panose="02000503000000020003" pitchFamily="50" charset="0"/>
                <a:ea typeface="Times New Roman" panose="02020603050405020304" pitchFamily="18" charset="0"/>
              </a:rPr>
              <a:t>In DT, we </a:t>
            </a:r>
            <a:r>
              <a:rPr lang="en-GB" sz="1400" b="1" kern="1400" dirty="0">
                <a:solidFill>
                  <a:srgbClr val="000000"/>
                </a:solidFill>
                <a:latin typeface="Letter-join No-Lead 40" panose="02000503000000020003" pitchFamily="50" charset="0"/>
                <a:ea typeface="Times New Roman" panose="02020603050405020304" pitchFamily="18" charset="0"/>
              </a:rPr>
              <a:t>will work in groups to create lanterns ready to display at Blandford’s Yuletide parade in December. </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000" kern="1400" dirty="0">
                <a:solidFill>
                  <a:srgbClr val="000000"/>
                </a:solidFill>
                <a:effectLst/>
                <a:latin typeface="Calibri" panose="020F0502020204030204" pitchFamily="34" charset="0"/>
                <a:ea typeface="Times New Roman" panose="02020603050405020304" pitchFamily="18" charset="0"/>
              </a:rPr>
              <a:t> </a:t>
            </a:r>
          </a:p>
          <a:p>
            <a:pPr>
              <a:lnSpc>
                <a:spcPct val="118000"/>
              </a:lnSpc>
              <a:spcAft>
                <a:spcPts val="600"/>
              </a:spcAft>
            </a:pPr>
            <a:r>
              <a:rPr lang="en-GB" sz="1400" kern="1400" dirty="0">
                <a:solidFill>
                  <a:srgbClr val="000000"/>
                </a:solidFill>
                <a:effectLst/>
                <a:latin typeface="Arial" panose="020B0604020202020204" pitchFamily="34" charset="0"/>
                <a:ea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6" name="Text Box 2">
            <a:extLst>
              <a:ext uri="{FF2B5EF4-FFF2-40B4-BE49-F238E27FC236}">
                <a16:creationId xmlns:a16="http://schemas.microsoft.com/office/drawing/2014/main" id="{B490BE07-4B51-439D-9BA1-6F2276C15F01}"/>
              </a:ext>
            </a:extLst>
          </p:cNvPr>
          <p:cNvSpPr txBox="1">
            <a:spLocks noChangeArrowheads="1"/>
          </p:cNvSpPr>
          <p:nvPr/>
        </p:nvSpPr>
        <p:spPr bwMode="auto">
          <a:xfrm>
            <a:off x="4410634" y="2576619"/>
            <a:ext cx="4303059" cy="409573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8000"/>
              </a:lnSpc>
              <a:spcAft>
                <a:spcPts val="600"/>
              </a:spcAft>
            </a:pPr>
            <a:r>
              <a:rPr lang="en-GB" sz="1400" b="1"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Class Organisation </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4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PE – </a:t>
            </a:r>
            <a:r>
              <a:rPr lang="en-GB" sz="1400"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rPr>
              <a:t>Fridays</a:t>
            </a:r>
          </a:p>
          <a:p>
            <a:pPr>
              <a:lnSpc>
                <a:spcPct val="118000"/>
              </a:lnSpc>
              <a:spcAft>
                <a:spcPts val="600"/>
              </a:spcAft>
            </a:pPr>
            <a:r>
              <a:rPr lang="en-GB" sz="14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Please ensure children are in correct PE uniform and bring a coat into school as we will learn outside whenever possible. </a:t>
            </a:r>
            <a:r>
              <a:rPr lang="en-GB" sz="1400"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rPr>
              <a:t>As the weather gets colder and wetter, please make sure that your child has a coat (not a hoodie) in school.</a:t>
            </a:r>
            <a:r>
              <a:rPr lang="en-GB" sz="1400" b="1"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rPr>
              <a:t> </a:t>
            </a:r>
            <a:endParaRPr lang="en-GB" sz="14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endParaRPr>
          </a:p>
          <a:p>
            <a:pPr>
              <a:lnSpc>
                <a:spcPct val="118000"/>
              </a:lnSpc>
              <a:spcAft>
                <a:spcPts val="600"/>
              </a:spcAft>
            </a:pPr>
            <a:r>
              <a:rPr lang="en-GB" sz="14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Home learning is set on Mondays and due back in the following Monday..</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4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If you are not sure what homework is due -check on the class page of the website! If you need some extra support with your homework, we are available to help you before the due-in date.</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endParaRPr lang="en-GB" sz="1400" kern="1400" dirty="0">
              <a:solidFill>
                <a:srgbClr val="000000"/>
              </a:solidFill>
              <a:effectLst/>
              <a:latin typeface="Letter-join No-Lead 40" panose="02000503000000020003" pitchFamily="50" charset="0"/>
              <a:ea typeface="Times New Roman" panose="02020603050405020304" pitchFamily="18" charset="0"/>
            </a:endParaRPr>
          </a:p>
        </p:txBody>
      </p:sp>
      <p:sp>
        <p:nvSpPr>
          <p:cNvPr id="7" name="Text Box 2">
            <a:extLst>
              <a:ext uri="{FF2B5EF4-FFF2-40B4-BE49-F238E27FC236}">
                <a16:creationId xmlns:a16="http://schemas.microsoft.com/office/drawing/2014/main" id="{29C3CCDF-7A9F-4CE4-873D-71DB1D046055}"/>
              </a:ext>
            </a:extLst>
          </p:cNvPr>
          <p:cNvSpPr txBox="1">
            <a:spLocks noChangeArrowheads="1"/>
          </p:cNvSpPr>
          <p:nvPr/>
        </p:nvSpPr>
        <p:spPr bwMode="auto">
          <a:xfrm>
            <a:off x="8834717" y="2585951"/>
            <a:ext cx="3194525" cy="409573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8000"/>
              </a:lnSpc>
              <a:spcAft>
                <a:spcPts val="800"/>
              </a:spcAft>
            </a:pPr>
            <a:r>
              <a:rPr lang="en-GB" sz="1400" b="1"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How you can help at home</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800"/>
              </a:spcAft>
            </a:pPr>
            <a:r>
              <a:rPr lang="en-GB" sz="14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Please ensure your child is punctual and in school every day by 8.45am.  Individual support is always available between 8.30 and 8.45.  Your child should have their home/school diary in school every day as it is our means of communication and tracking their reading.</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800"/>
              </a:spcAft>
            </a:pPr>
            <a:r>
              <a:rPr lang="en-GB" sz="14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Please ensure that your child reads three times as an absolute minimum every week with you to develop their vocabulary and understanding.</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800"/>
              </a:spcAft>
            </a:pPr>
            <a:r>
              <a:rPr lang="en-GB" sz="14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Keep practising all times tables and doubling and halving two digit numbers. Mental recall helps with everything.</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800"/>
              </a:spcAft>
            </a:pPr>
            <a:r>
              <a:rPr lang="en-GB" sz="1400" b="1"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 </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400" b="1" kern="1400" dirty="0">
                <a:solidFill>
                  <a:srgbClr val="000000"/>
                </a:solidFill>
                <a:effectLst/>
                <a:latin typeface="Arial" panose="020B0604020202020204" pitchFamily="34" charset="0"/>
                <a:ea typeface="Times New Roman" panose="02020603050405020304" pitchFamily="18" charset="0"/>
              </a:rPr>
              <a:t> </a:t>
            </a:r>
            <a:endParaRPr lang="en-GB" sz="14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400" b="1" kern="1400" dirty="0">
                <a:solidFill>
                  <a:srgbClr val="000000"/>
                </a:solidFill>
                <a:effectLst/>
                <a:latin typeface="Arial" panose="020B0604020202020204" pitchFamily="34" charset="0"/>
                <a:ea typeface="Times New Roman" panose="02020603050405020304" pitchFamily="18" charset="0"/>
              </a:rPr>
              <a:t> </a:t>
            </a:r>
            <a:endParaRPr lang="en-GB" sz="14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400" b="1" kern="1400" dirty="0">
                <a:solidFill>
                  <a:srgbClr val="000000"/>
                </a:solidFill>
                <a:effectLst/>
                <a:latin typeface="Arial" panose="020B0604020202020204" pitchFamily="34" charset="0"/>
                <a:ea typeface="Times New Roman" panose="02020603050405020304" pitchFamily="18" charset="0"/>
              </a:rPr>
              <a:t> </a:t>
            </a:r>
            <a:endParaRPr lang="en-GB" sz="14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400" b="1" kern="1400" dirty="0">
                <a:solidFill>
                  <a:srgbClr val="000000"/>
                </a:solidFill>
                <a:effectLst/>
                <a:latin typeface="Arial" panose="020B0604020202020204" pitchFamily="34" charset="0"/>
                <a:ea typeface="Times New Roman" panose="02020603050405020304" pitchFamily="18" charset="0"/>
              </a:rPr>
              <a:t> </a:t>
            </a:r>
            <a:endParaRPr lang="en-GB" sz="1400" kern="1400" dirty="0">
              <a:solidFill>
                <a:srgbClr val="000000"/>
              </a:solidFill>
              <a:effectLst/>
              <a:latin typeface="Calibri" panose="020F0502020204030204" pitchFamily="34" charset="0"/>
              <a:ea typeface="Times New Roman" panose="02020603050405020304" pitchFamily="18" charset="0"/>
            </a:endParaRPr>
          </a:p>
        </p:txBody>
      </p:sp>
      <p:sp>
        <p:nvSpPr>
          <p:cNvPr id="8" name="Text Box 2">
            <a:extLst>
              <a:ext uri="{FF2B5EF4-FFF2-40B4-BE49-F238E27FC236}">
                <a16:creationId xmlns:a16="http://schemas.microsoft.com/office/drawing/2014/main" id="{44B6E94E-E8F1-4FE2-9642-4555BDD14212}"/>
              </a:ext>
            </a:extLst>
          </p:cNvPr>
          <p:cNvSpPr txBox="1">
            <a:spLocks noChangeArrowheads="1"/>
          </p:cNvSpPr>
          <p:nvPr/>
        </p:nvSpPr>
        <p:spPr bwMode="auto">
          <a:xfrm>
            <a:off x="125926" y="2564679"/>
            <a:ext cx="4163684" cy="411700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8000"/>
              </a:lnSpc>
              <a:spcAft>
                <a:spcPts val="600"/>
              </a:spcAft>
            </a:pPr>
            <a:r>
              <a:rPr lang="en-GB" sz="1400" b="1"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Dates for your diary </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2000" kern="1400" dirty="0">
                <a:solidFill>
                  <a:srgbClr val="000000"/>
                </a:solidFill>
                <a:effectLst/>
                <a:latin typeface="Letter-join No-Lead 40" panose="02000503000000020003" pitchFamily="50" charset="0"/>
                <a:ea typeface="Times New Roman" panose="02020603050405020304" pitchFamily="18" charset="0"/>
              </a:rPr>
              <a:t>28</a:t>
            </a:r>
            <a:r>
              <a:rPr lang="en-GB" sz="2000" kern="1400" baseline="30000" dirty="0">
                <a:solidFill>
                  <a:srgbClr val="000000"/>
                </a:solidFill>
                <a:effectLst/>
                <a:latin typeface="Letter-join No-Lead 40" panose="02000503000000020003" pitchFamily="50" charset="0"/>
                <a:ea typeface="Times New Roman" panose="02020603050405020304" pitchFamily="18" charset="0"/>
              </a:rPr>
              <a:t>th</a:t>
            </a:r>
            <a:r>
              <a:rPr lang="en-GB" sz="2000" kern="1400" dirty="0">
                <a:solidFill>
                  <a:srgbClr val="000000"/>
                </a:solidFill>
                <a:effectLst/>
                <a:latin typeface="Letter-join No-Lead 40" panose="02000503000000020003" pitchFamily="50" charset="0"/>
                <a:ea typeface="Times New Roman" panose="02020603050405020304" pitchFamily="18" charset="0"/>
              </a:rPr>
              <a:t> November Christmas Fayre</a:t>
            </a:r>
          </a:p>
          <a:p>
            <a:pPr>
              <a:lnSpc>
                <a:spcPct val="118000"/>
              </a:lnSpc>
              <a:spcAft>
                <a:spcPts val="600"/>
              </a:spcAft>
            </a:pPr>
            <a:r>
              <a:rPr lang="en-GB" sz="2000" kern="1400" dirty="0">
                <a:solidFill>
                  <a:srgbClr val="000000"/>
                </a:solidFill>
                <a:latin typeface="Letter-join No-Lead 40" panose="02000503000000020003" pitchFamily="50" charset="0"/>
                <a:ea typeface="Times New Roman" panose="02020603050405020304" pitchFamily="18" charset="0"/>
              </a:rPr>
              <a:t>5</a:t>
            </a:r>
            <a:r>
              <a:rPr lang="en-GB" sz="2000" kern="1400" baseline="30000" dirty="0">
                <a:solidFill>
                  <a:srgbClr val="000000"/>
                </a:solidFill>
                <a:latin typeface="Letter-join No-Lead 40" panose="02000503000000020003" pitchFamily="50" charset="0"/>
                <a:ea typeface="Times New Roman" panose="02020603050405020304" pitchFamily="18" charset="0"/>
              </a:rPr>
              <a:t>th</a:t>
            </a:r>
            <a:r>
              <a:rPr lang="en-GB" sz="2000" kern="1400" dirty="0">
                <a:solidFill>
                  <a:srgbClr val="000000"/>
                </a:solidFill>
                <a:latin typeface="Letter-join No-Lead 40" panose="02000503000000020003" pitchFamily="50" charset="0"/>
                <a:ea typeface="Times New Roman" panose="02020603050405020304" pitchFamily="18" charset="0"/>
              </a:rPr>
              <a:t> December – Yuletide Festival – lantern parade</a:t>
            </a:r>
          </a:p>
          <a:p>
            <a:pPr>
              <a:lnSpc>
                <a:spcPct val="118000"/>
              </a:lnSpc>
              <a:spcAft>
                <a:spcPts val="600"/>
              </a:spcAft>
            </a:pPr>
            <a:r>
              <a:rPr lang="en-GB" sz="2000" kern="1400" dirty="0">
                <a:solidFill>
                  <a:srgbClr val="000000"/>
                </a:solidFill>
                <a:effectLst/>
                <a:latin typeface="Letter-join No-Lead 40" panose="02000503000000020003" pitchFamily="50" charset="0"/>
                <a:ea typeface="Times New Roman" panose="02020603050405020304" pitchFamily="18" charset="0"/>
              </a:rPr>
              <a:t>11</a:t>
            </a:r>
            <a:r>
              <a:rPr lang="en-GB" sz="2000" kern="1400" baseline="30000" dirty="0">
                <a:solidFill>
                  <a:srgbClr val="000000"/>
                </a:solidFill>
                <a:effectLst/>
                <a:latin typeface="Letter-join No-Lead 40" panose="02000503000000020003" pitchFamily="50" charset="0"/>
                <a:ea typeface="Times New Roman" panose="02020603050405020304" pitchFamily="18" charset="0"/>
              </a:rPr>
              <a:t>th</a:t>
            </a:r>
            <a:r>
              <a:rPr lang="en-GB" sz="2000" kern="1400" dirty="0">
                <a:solidFill>
                  <a:srgbClr val="000000"/>
                </a:solidFill>
                <a:effectLst/>
                <a:latin typeface="Letter-join No-Lead 40" panose="02000503000000020003" pitchFamily="50" charset="0"/>
                <a:ea typeface="Times New Roman" panose="02020603050405020304" pitchFamily="18" charset="0"/>
              </a:rPr>
              <a:t> December Christmas jumper day</a:t>
            </a:r>
          </a:p>
          <a:p>
            <a:pPr>
              <a:lnSpc>
                <a:spcPct val="118000"/>
              </a:lnSpc>
              <a:spcAft>
                <a:spcPts val="600"/>
              </a:spcAft>
            </a:pPr>
            <a:r>
              <a:rPr lang="en-GB" sz="2000" kern="1400" dirty="0">
                <a:solidFill>
                  <a:srgbClr val="000000"/>
                </a:solidFill>
                <a:latin typeface="Letter-join No-Lead 40" panose="02000503000000020003" pitchFamily="50" charset="0"/>
                <a:ea typeface="Times New Roman" panose="02020603050405020304" pitchFamily="18" charset="0"/>
              </a:rPr>
              <a:t>18</a:t>
            </a:r>
            <a:r>
              <a:rPr lang="en-GB" sz="2000" kern="1400" baseline="30000" dirty="0">
                <a:solidFill>
                  <a:srgbClr val="000000"/>
                </a:solidFill>
                <a:latin typeface="Letter-join No-Lead 40" panose="02000503000000020003" pitchFamily="50" charset="0"/>
                <a:ea typeface="Times New Roman" panose="02020603050405020304" pitchFamily="18" charset="0"/>
              </a:rPr>
              <a:t>th</a:t>
            </a:r>
            <a:r>
              <a:rPr lang="en-GB" sz="2000" kern="1400" dirty="0">
                <a:solidFill>
                  <a:srgbClr val="000000"/>
                </a:solidFill>
                <a:latin typeface="Letter-join No-Lead 40" panose="02000503000000020003" pitchFamily="50" charset="0"/>
                <a:ea typeface="Times New Roman" panose="02020603050405020304" pitchFamily="18" charset="0"/>
              </a:rPr>
              <a:t> December Christmas party day</a:t>
            </a:r>
            <a:endParaRPr lang="en-GB" sz="20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endParaRPr lang="en-GB" sz="14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endParaRPr>
          </a:p>
          <a:p>
            <a:pPr>
              <a:lnSpc>
                <a:spcPct val="118000"/>
              </a:lnSpc>
              <a:spcAft>
                <a:spcPts val="600"/>
              </a:spcAft>
            </a:pPr>
            <a:endParaRPr lang="en-GB" sz="1400" kern="1400" dirty="0">
              <a:solidFill>
                <a:srgbClr val="000000"/>
              </a:solidFill>
              <a:latin typeface="Letter-join No-Lead 40" panose="02000503000000020003" pitchFamily="50" charset="0"/>
              <a:ea typeface="Times New Roman" panose="02020603050405020304" pitchFamily="18" charset="0"/>
              <a:cs typeface="Calibri" panose="020F0502020204030204" pitchFamily="34" charset="0"/>
            </a:endParaRPr>
          </a:p>
          <a:p>
            <a:pPr>
              <a:lnSpc>
                <a:spcPct val="118000"/>
              </a:lnSpc>
              <a:spcAft>
                <a:spcPts val="600"/>
              </a:spcAft>
            </a:pPr>
            <a:r>
              <a:rPr lang="en-GB" sz="14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All dates and further information can also be found on the Sway Newsletters emailed and also published on our school website.</a:t>
            </a:r>
            <a:endParaRPr lang="en-GB" sz="14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200" kern="1400" dirty="0">
                <a:solidFill>
                  <a:srgbClr val="000000"/>
                </a:solidFill>
                <a:effectLst/>
                <a:latin typeface="Letter-join No-Lead 40" panose="02000503000000020003" pitchFamily="50" charset="0"/>
                <a:ea typeface="Times New Roman" panose="02020603050405020304" pitchFamily="18" charset="0"/>
              </a:rPr>
              <a:t> </a:t>
            </a:r>
          </a:p>
          <a:p>
            <a:pPr>
              <a:lnSpc>
                <a:spcPct val="118000"/>
              </a:lnSpc>
              <a:spcAft>
                <a:spcPts val="600"/>
              </a:spcAft>
            </a:pPr>
            <a:r>
              <a:rPr lang="en-GB" sz="1100" kern="1400" dirty="0">
                <a:solidFill>
                  <a:srgbClr val="000000"/>
                </a:solidFill>
                <a:effectLst/>
                <a:latin typeface="Arial" panose="020B0604020202020204" pitchFamily="34" charset="0"/>
                <a:ea typeface="Times New Roman" panose="02020603050405020304" pitchFamily="18" charset="0"/>
              </a:rPr>
              <a:t> </a:t>
            </a:r>
            <a:endParaRPr lang="en-GB" sz="11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100" kern="1400" dirty="0">
                <a:solidFill>
                  <a:srgbClr val="000000"/>
                </a:solidFill>
                <a:effectLst/>
                <a:latin typeface="Arial" panose="020B0604020202020204" pitchFamily="34" charset="0"/>
                <a:ea typeface="Times New Roman" panose="02020603050405020304" pitchFamily="18" charset="0"/>
              </a:rPr>
              <a:t> </a:t>
            </a:r>
            <a:endParaRPr lang="en-GB" sz="11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100" b="1" kern="1400" dirty="0">
                <a:solidFill>
                  <a:srgbClr val="000000"/>
                </a:solidFill>
                <a:effectLst/>
                <a:latin typeface="Arial" panose="020B0604020202020204" pitchFamily="34" charset="0"/>
                <a:ea typeface="Times New Roman" panose="02020603050405020304" pitchFamily="18" charset="0"/>
              </a:rPr>
              <a:t> </a:t>
            </a:r>
            <a:endParaRPr lang="en-GB" sz="11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100" b="1" kern="1400" dirty="0">
                <a:solidFill>
                  <a:srgbClr val="000000"/>
                </a:solidFill>
                <a:effectLst/>
                <a:latin typeface="Arial" panose="020B0604020202020204" pitchFamily="34" charset="0"/>
                <a:ea typeface="Times New Roman" panose="02020603050405020304" pitchFamily="18" charset="0"/>
              </a:rPr>
              <a:t> </a:t>
            </a:r>
            <a:endParaRPr lang="en-GB" sz="1400" kern="1400" dirty="0">
              <a:solidFill>
                <a:srgbClr val="000000"/>
              </a:solidFill>
              <a:effectLs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23778750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495</TotalTime>
  <Words>911</Words>
  <Application>Microsoft Office PowerPoint</Application>
  <PresentationFormat>Widescreen</PresentationFormat>
  <Paragraphs>110</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Letter-join No-Lead 40</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Lauren West</dc:creator>
  <cp:lastModifiedBy>Steve Bryant</cp:lastModifiedBy>
  <cp:revision>21</cp:revision>
  <cp:lastPrinted>2025-11-14T14:21:41Z</cp:lastPrinted>
  <dcterms:created xsi:type="dcterms:W3CDTF">2024-11-02T09:26:39Z</dcterms:created>
  <dcterms:modified xsi:type="dcterms:W3CDTF">2025-11-14T14:21:46Z</dcterms:modified>
</cp:coreProperties>
</file>