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4" d="100"/>
          <a:sy n="64" d="100"/>
        </p:scale>
        <p:origin x="748"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895FD912-99F5-4079-8165-C9CB35996095}" type="datetimeFigureOut">
              <a:rPr lang="en-GB" smtClean="0"/>
              <a:t>02/11/2025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55D0CF-52AA-4C1F-A414-EE924AB1C05C}" type="slidenum">
              <a:rPr lang="en-GB" smtClean="0"/>
              <a:t>‹#›</a:t>
            </a:fld>
            <a:endParaRPr lang="en-GB"/>
          </a:p>
        </p:txBody>
      </p:sp>
    </p:spTree>
    <p:extLst>
      <p:ext uri="{BB962C8B-B14F-4D97-AF65-F5344CB8AC3E}">
        <p14:creationId xmlns:p14="http://schemas.microsoft.com/office/powerpoint/2010/main" val="19185078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95FD912-99F5-4079-8165-C9CB35996095}" type="datetimeFigureOut">
              <a:rPr lang="en-GB" smtClean="0"/>
              <a:t>02/11/2025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55D0CF-52AA-4C1F-A414-EE924AB1C05C}" type="slidenum">
              <a:rPr lang="en-GB" smtClean="0"/>
              <a:t>‹#›</a:t>
            </a:fld>
            <a:endParaRPr lang="en-GB"/>
          </a:p>
        </p:txBody>
      </p:sp>
    </p:spTree>
    <p:extLst>
      <p:ext uri="{BB962C8B-B14F-4D97-AF65-F5344CB8AC3E}">
        <p14:creationId xmlns:p14="http://schemas.microsoft.com/office/powerpoint/2010/main" val="37559336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95FD912-99F5-4079-8165-C9CB35996095}" type="datetimeFigureOut">
              <a:rPr lang="en-GB" smtClean="0"/>
              <a:t>02/11/2025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55D0CF-52AA-4C1F-A414-EE924AB1C05C}" type="slidenum">
              <a:rPr lang="en-GB" smtClean="0"/>
              <a:t>‹#›</a:t>
            </a:fld>
            <a:endParaRPr lang="en-GB"/>
          </a:p>
        </p:txBody>
      </p:sp>
    </p:spTree>
    <p:extLst>
      <p:ext uri="{BB962C8B-B14F-4D97-AF65-F5344CB8AC3E}">
        <p14:creationId xmlns:p14="http://schemas.microsoft.com/office/powerpoint/2010/main" val="6491166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895FD912-99F5-4079-8165-C9CB35996095}" type="datetimeFigureOut">
              <a:rPr lang="en-GB" smtClean="0"/>
              <a:t>02/11/2025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255D0CF-52AA-4C1F-A414-EE924AB1C05C}" type="slidenum">
              <a:rPr lang="en-GB" smtClean="0"/>
              <a:t>‹#›</a:t>
            </a:fld>
            <a:endParaRPr lang="en-GB"/>
          </a:p>
        </p:txBody>
      </p:sp>
    </p:spTree>
    <p:extLst>
      <p:ext uri="{BB962C8B-B14F-4D97-AF65-F5344CB8AC3E}">
        <p14:creationId xmlns:p14="http://schemas.microsoft.com/office/powerpoint/2010/main" val="21747013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895FD912-99F5-4079-8165-C9CB35996095}" type="datetimeFigureOut">
              <a:rPr lang="en-GB" smtClean="0"/>
              <a:t>02/11/2025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255D0CF-52AA-4C1F-A414-EE924AB1C05C}" type="slidenum">
              <a:rPr lang="en-GB" smtClean="0"/>
              <a:t>‹#›</a:t>
            </a:fld>
            <a:endParaRPr lang="en-GB"/>
          </a:p>
        </p:txBody>
      </p:sp>
    </p:spTree>
    <p:extLst>
      <p:ext uri="{BB962C8B-B14F-4D97-AF65-F5344CB8AC3E}">
        <p14:creationId xmlns:p14="http://schemas.microsoft.com/office/powerpoint/2010/main" val="5033902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895FD912-99F5-4079-8165-C9CB35996095}" type="datetimeFigureOut">
              <a:rPr lang="en-GB" smtClean="0"/>
              <a:t>02/11/2025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255D0CF-52AA-4C1F-A414-EE924AB1C05C}" type="slidenum">
              <a:rPr lang="en-GB" smtClean="0"/>
              <a:t>‹#›</a:t>
            </a:fld>
            <a:endParaRPr lang="en-GB"/>
          </a:p>
        </p:txBody>
      </p:sp>
    </p:spTree>
    <p:extLst>
      <p:ext uri="{BB962C8B-B14F-4D97-AF65-F5344CB8AC3E}">
        <p14:creationId xmlns:p14="http://schemas.microsoft.com/office/powerpoint/2010/main" val="7353074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95FD912-99F5-4079-8165-C9CB35996095}" type="datetimeFigureOut">
              <a:rPr lang="en-GB" smtClean="0"/>
              <a:t>02/11/2025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255D0CF-52AA-4C1F-A414-EE924AB1C05C}" type="slidenum">
              <a:rPr lang="en-GB" smtClean="0"/>
              <a:t>‹#›</a:t>
            </a:fld>
            <a:endParaRPr lang="en-GB"/>
          </a:p>
        </p:txBody>
      </p:sp>
    </p:spTree>
    <p:extLst>
      <p:ext uri="{BB962C8B-B14F-4D97-AF65-F5344CB8AC3E}">
        <p14:creationId xmlns:p14="http://schemas.microsoft.com/office/powerpoint/2010/main" val="36855871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95FD912-99F5-4079-8165-C9CB35996095}" type="datetimeFigureOut">
              <a:rPr lang="en-GB" smtClean="0"/>
              <a:t>02/11/2025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255D0CF-52AA-4C1F-A414-EE924AB1C05C}" type="slidenum">
              <a:rPr lang="en-GB" smtClean="0"/>
              <a:t>‹#›</a:t>
            </a:fld>
            <a:endParaRPr lang="en-GB"/>
          </a:p>
        </p:txBody>
      </p:sp>
    </p:spTree>
    <p:extLst>
      <p:ext uri="{BB962C8B-B14F-4D97-AF65-F5344CB8AC3E}">
        <p14:creationId xmlns:p14="http://schemas.microsoft.com/office/powerpoint/2010/main" val="29237599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95FD912-99F5-4079-8165-C9CB35996095}" type="datetimeFigureOut">
              <a:rPr lang="en-GB" smtClean="0"/>
              <a:t>02/11/2025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255D0CF-52AA-4C1F-A414-EE924AB1C05C}" type="slidenum">
              <a:rPr lang="en-GB" smtClean="0"/>
              <a:t>‹#›</a:t>
            </a:fld>
            <a:endParaRPr lang="en-GB"/>
          </a:p>
        </p:txBody>
      </p:sp>
    </p:spTree>
    <p:extLst>
      <p:ext uri="{BB962C8B-B14F-4D97-AF65-F5344CB8AC3E}">
        <p14:creationId xmlns:p14="http://schemas.microsoft.com/office/powerpoint/2010/main" val="41931506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95FD912-99F5-4079-8165-C9CB35996095}" type="datetimeFigureOut">
              <a:rPr lang="en-GB" smtClean="0"/>
              <a:t>02/11/2025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55D0CF-52AA-4C1F-A414-EE924AB1C05C}" type="slidenum">
              <a:rPr lang="en-GB" smtClean="0"/>
              <a:t>‹#›</a:t>
            </a:fld>
            <a:endParaRPr lang="en-GB"/>
          </a:p>
        </p:txBody>
      </p:sp>
    </p:spTree>
    <p:extLst>
      <p:ext uri="{BB962C8B-B14F-4D97-AF65-F5344CB8AC3E}">
        <p14:creationId xmlns:p14="http://schemas.microsoft.com/office/powerpoint/2010/main" val="8954968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95FD912-99F5-4079-8165-C9CB35996095}" type="datetimeFigureOut">
              <a:rPr lang="en-GB" smtClean="0"/>
              <a:t>02/11/2025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55D0CF-52AA-4C1F-A414-EE924AB1C05C}" type="slidenum">
              <a:rPr lang="en-GB" smtClean="0"/>
              <a:t>‹#›</a:t>
            </a:fld>
            <a:endParaRPr lang="en-GB"/>
          </a:p>
        </p:txBody>
      </p:sp>
    </p:spTree>
    <p:extLst>
      <p:ext uri="{BB962C8B-B14F-4D97-AF65-F5344CB8AC3E}">
        <p14:creationId xmlns:p14="http://schemas.microsoft.com/office/powerpoint/2010/main" val="17834511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95FD912-99F5-4079-8165-C9CB35996095}" type="datetimeFigureOut">
              <a:rPr lang="en-GB" smtClean="0"/>
              <a:t>02/11/2025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255D0CF-52AA-4C1F-A414-EE924AB1C05C}" type="slidenum">
              <a:rPr lang="en-GB" smtClean="0"/>
              <a:t>‹#›</a:t>
            </a:fld>
            <a:endParaRPr lang="en-GB"/>
          </a:p>
        </p:txBody>
      </p:sp>
    </p:spTree>
    <p:extLst>
      <p:ext uri="{BB962C8B-B14F-4D97-AF65-F5344CB8AC3E}">
        <p14:creationId xmlns:p14="http://schemas.microsoft.com/office/powerpoint/2010/main" val="283734054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313675" y="928663"/>
            <a:ext cx="767725" cy="1206889"/>
          </a:xfrm>
          <a:prstGeom prst="rect">
            <a:avLst/>
          </a:prstGeom>
        </p:spPr>
      </p:pic>
      <p:sp>
        <p:nvSpPr>
          <p:cNvPr id="7" name="TextBox 6"/>
          <p:cNvSpPr txBox="1"/>
          <p:nvPr/>
        </p:nvSpPr>
        <p:spPr>
          <a:xfrm>
            <a:off x="1190722" y="3007863"/>
            <a:ext cx="3087735" cy="1754326"/>
          </a:xfrm>
          <a:prstGeom prst="rect">
            <a:avLst/>
          </a:prstGeom>
          <a:noFill/>
        </p:spPr>
        <p:txBody>
          <a:bodyPr wrap="square" rtlCol="0">
            <a:spAutoFit/>
          </a:bodyPr>
          <a:lstStyle/>
          <a:p>
            <a:pPr algn="ctr"/>
            <a:r>
              <a:rPr lang="en-GB" sz="1200" b="1" dirty="0">
                <a:latin typeface="Letter-join No-Lead 40" panose="02000503000000020003" pitchFamily="50" charset="0"/>
              </a:rPr>
              <a:t>Class book: Journey to the River Sea</a:t>
            </a:r>
          </a:p>
          <a:p>
            <a:pPr algn="ctr"/>
            <a:endParaRPr lang="en-GB" sz="1200" dirty="0">
              <a:latin typeface="Letter-join No-Lead 40" panose="02000503000000020003" pitchFamily="50" charset="0"/>
            </a:endParaRPr>
          </a:p>
          <a:p>
            <a:pPr algn="ctr"/>
            <a:r>
              <a:rPr lang="en-GB" sz="1200" b="0" i="0" dirty="0">
                <a:solidFill>
                  <a:srgbClr val="000000"/>
                </a:solidFill>
                <a:effectLst/>
                <a:latin typeface="Letter-join No-Lead 40" panose="02000503000000020003" pitchFamily="50" charset="0"/>
              </a:rPr>
              <a:t>"Journey to the River Sea" by Eva Ibbotson is a captivating and heart-warming tale set in the early 20th century. This enchanting story follows the adventurous journey of a young orphan, Maia, as she embarks on a life-changing expedition to the Amazon rainforest.</a:t>
            </a:r>
            <a:endParaRPr lang="en-GB" sz="1200" dirty="0">
              <a:latin typeface="Letter-join No-Lead 40" panose="02000503000000020003" pitchFamily="50" charset="0"/>
            </a:endParaRPr>
          </a:p>
        </p:txBody>
      </p:sp>
      <p:sp>
        <p:nvSpPr>
          <p:cNvPr id="8" name="TextBox 7"/>
          <p:cNvSpPr txBox="1"/>
          <p:nvPr/>
        </p:nvSpPr>
        <p:spPr>
          <a:xfrm>
            <a:off x="1230539" y="928663"/>
            <a:ext cx="3010536" cy="1938992"/>
          </a:xfrm>
          <a:prstGeom prst="rect">
            <a:avLst/>
          </a:prstGeom>
          <a:noFill/>
        </p:spPr>
        <p:txBody>
          <a:bodyPr wrap="square" rtlCol="0">
            <a:spAutoFit/>
          </a:bodyPr>
          <a:lstStyle/>
          <a:p>
            <a:pPr algn="ctr"/>
            <a:r>
              <a:rPr lang="en-GB" sz="1200" b="1" dirty="0">
                <a:latin typeface="Letter-join No-Lead 40" panose="02000503000000020003" pitchFamily="50" charset="0"/>
              </a:rPr>
              <a:t>Guided Reading text: Kensuke’s Kingdom</a:t>
            </a:r>
          </a:p>
          <a:p>
            <a:pPr algn="ctr"/>
            <a:endParaRPr lang="en-GB" sz="1200" dirty="0">
              <a:latin typeface="Letter-join No-Lead 40" panose="02000503000000020003" pitchFamily="50" charset="0"/>
            </a:endParaRPr>
          </a:p>
          <a:p>
            <a:pPr algn="ctr"/>
            <a:r>
              <a:rPr lang="en-GB" sz="1200" dirty="0">
                <a:latin typeface="Letter-join No-Lead 40" panose="02000503000000020003" pitchFamily="50" charset="0"/>
              </a:rPr>
              <a:t>Michael is hungry, lonely and scared when he is washed up on a seemingly deserted island. He soon discovers another inhabitant - Kensuke, a former Japanese soldier - who, although initially unfriendly, provides Michael with food and water. Gradually, a strong bond develops between the two castaways.</a:t>
            </a:r>
          </a:p>
        </p:txBody>
      </p:sp>
      <p:sp>
        <p:nvSpPr>
          <p:cNvPr id="9" name="Text Box 8"/>
          <p:cNvSpPr txBox="1"/>
          <p:nvPr/>
        </p:nvSpPr>
        <p:spPr>
          <a:xfrm>
            <a:off x="1821193" y="122465"/>
            <a:ext cx="8477250" cy="513261"/>
          </a:xfrm>
          <a:prstGeom prst="rect">
            <a:avLst/>
          </a:prstGeom>
          <a:noFill/>
          <a:ln>
            <a:no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18000"/>
              </a:lnSpc>
              <a:spcAft>
                <a:spcPts val="600"/>
              </a:spcAft>
            </a:pPr>
            <a:r>
              <a:rPr lang="en-GB" sz="2800" b="1" kern="1400" dirty="0">
                <a:ln w="12700" cap="flat" cmpd="sng" algn="ctr">
                  <a:solidFill>
                    <a:srgbClr val="054697"/>
                  </a:solidFill>
                  <a:prstDash val="solid"/>
                  <a:round/>
                </a:ln>
                <a:solidFill>
                  <a:srgbClr val="000000"/>
                </a:solidFill>
                <a:effectLst>
                  <a:outerShdw blurRad="41275" dist="20320" dir="1800000" algn="tl">
                    <a:srgbClr val="000000">
                      <a:alpha val="40000"/>
                    </a:srgbClr>
                  </a:outerShdw>
                </a:effectLst>
                <a:latin typeface="Letter-join No-Lead 40" panose="02000503000000020003" pitchFamily="50" charset="0"/>
                <a:ea typeface="Times New Roman" panose="02020603050405020304" pitchFamily="18" charset="0"/>
              </a:rPr>
              <a:t>Dates and information - Y5 Autumn 1 2025</a:t>
            </a:r>
            <a:endParaRPr lang="en-GB" sz="800" kern="1400" dirty="0">
              <a:solidFill>
                <a:srgbClr val="000000"/>
              </a:solidFill>
              <a:effectLst/>
              <a:latin typeface="Letter-join No-Lead 40" panose="02000503000000020003" pitchFamily="50" charset="0"/>
              <a:ea typeface="Times New Roman" panose="02020603050405020304" pitchFamily="18" charset="0"/>
            </a:endParaRPr>
          </a:p>
        </p:txBody>
      </p:sp>
      <p:sp>
        <p:nvSpPr>
          <p:cNvPr id="10" name="Text Box 2"/>
          <p:cNvSpPr txBox="1">
            <a:spLocks noChangeArrowheads="1"/>
          </p:cNvSpPr>
          <p:nvPr/>
        </p:nvSpPr>
        <p:spPr bwMode="auto">
          <a:xfrm>
            <a:off x="4315840" y="809898"/>
            <a:ext cx="7580069" cy="2551612"/>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gn="ctr">
              <a:lnSpc>
                <a:spcPct val="118000"/>
              </a:lnSpc>
              <a:spcAft>
                <a:spcPts val="0"/>
              </a:spcAft>
            </a:pPr>
            <a:r>
              <a:rPr lang="en-GB" sz="1050" kern="1400" dirty="0">
                <a:solidFill>
                  <a:srgbClr val="000000"/>
                </a:solidFill>
                <a:effectLst/>
                <a:latin typeface="Letter-join No-Lead 40" panose="02000503000000020003" pitchFamily="50" charset="0"/>
                <a:ea typeface="Times New Roman" panose="02020603050405020304" pitchFamily="18" charset="0"/>
              </a:rPr>
              <a:t>Welcome to Year 5! I hope everyone is settling in and beginning to become familiar with the new routines in Year 5. I am feeling really excited about the new year ahead; I hope you are too!</a:t>
            </a:r>
            <a:endParaRPr lang="en-GB" sz="800" kern="1400" dirty="0">
              <a:solidFill>
                <a:srgbClr val="000000"/>
              </a:solidFill>
              <a:effectLst/>
              <a:latin typeface="Letter-join No-Lead 40" panose="02000503000000020003" pitchFamily="50" charset="0"/>
              <a:ea typeface="Times New Roman" panose="02020603050405020304" pitchFamily="18" charset="0"/>
            </a:endParaRPr>
          </a:p>
          <a:p>
            <a:pPr algn="ctr">
              <a:lnSpc>
                <a:spcPct val="118000"/>
              </a:lnSpc>
              <a:spcAft>
                <a:spcPts val="0"/>
              </a:spcAft>
            </a:pPr>
            <a:r>
              <a:rPr lang="en-GB" sz="400" kern="1400" dirty="0">
                <a:solidFill>
                  <a:srgbClr val="000000"/>
                </a:solidFill>
                <a:effectLst/>
                <a:latin typeface="Letter-join No-Lead 40" panose="02000503000000020003" pitchFamily="50" charset="0"/>
                <a:ea typeface="Times New Roman" panose="02020603050405020304" pitchFamily="18" charset="0"/>
              </a:rPr>
              <a:t> </a:t>
            </a:r>
            <a:endParaRPr lang="en-GB" sz="800" kern="1400" dirty="0">
              <a:solidFill>
                <a:srgbClr val="000000"/>
              </a:solidFill>
              <a:effectLst/>
              <a:latin typeface="Letter-join No-Lead 40" panose="02000503000000020003" pitchFamily="50" charset="0"/>
              <a:ea typeface="Times New Roman" panose="02020603050405020304" pitchFamily="18" charset="0"/>
            </a:endParaRPr>
          </a:p>
          <a:p>
            <a:pPr algn="ctr">
              <a:lnSpc>
                <a:spcPct val="118000"/>
              </a:lnSpc>
              <a:spcAft>
                <a:spcPts val="0"/>
              </a:spcAft>
            </a:pPr>
            <a:r>
              <a:rPr lang="en-GB" sz="1050" kern="1400" dirty="0">
                <a:solidFill>
                  <a:srgbClr val="000000"/>
                </a:solidFill>
                <a:effectLst/>
                <a:latin typeface="Letter-join No-Lead 40" panose="02000503000000020003" pitchFamily="50" charset="0"/>
                <a:ea typeface="Times New Roman" panose="02020603050405020304" pitchFamily="18" charset="0"/>
              </a:rPr>
              <a:t>In the next few weeks we will be holding School Council elections as well as welcoming parents to ‘meet the teacher’ and beginning our Celebration assemblies.</a:t>
            </a:r>
            <a:endParaRPr lang="en-GB" sz="800" kern="1400" dirty="0">
              <a:solidFill>
                <a:srgbClr val="000000"/>
              </a:solidFill>
              <a:effectLst/>
              <a:latin typeface="Letter-join No-Lead 40" panose="02000503000000020003" pitchFamily="50" charset="0"/>
              <a:ea typeface="Times New Roman" panose="02020603050405020304" pitchFamily="18" charset="0"/>
            </a:endParaRPr>
          </a:p>
          <a:p>
            <a:pPr algn="ctr">
              <a:lnSpc>
                <a:spcPct val="118000"/>
              </a:lnSpc>
              <a:spcAft>
                <a:spcPts val="0"/>
              </a:spcAft>
            </a:pPr>
            <a:r>
              <a:rPr lang="en-GB" sz="1050" kern="1400" dirty="0">
                <a:solidFill>
                  <a:srgbClr val="000000"/>
                </a:solidFill>
                <a:effectLst/>
                <a:latin typeface="Letter-join No-Lead 40" panose="02000503000000020003" pitchFamily="50" charset="0"/>
                <a:ea typeface="Times New Roman" panose="02020603050405020304" pitchFamily="18" charset="0"/>
              </a:rPr>
              <a:t> </a:t>
            </a:r>
            <a:endParaRPr lang="en-GB" sz="800" kern="1400" dirty="0">
              <a:solidFill>
                <a:srgbClr val="000000"/>
              </a:solidFill>
              <a:effectLst/>
              <a:latin typeface="Letter-join No-Lead 40" panose="02000503000000020003" pitchFamily="50" charset="0"/>
              <a:ea typeface="Times New Roman" panose="02020603050405020304" pitchFamily="18" charset="0"/>
            </a:endParaRPr>
          </a:p>
          <a:p>
            <a:pPr algn="ctr">
              <a:lnSpc>
                <a:spcPct val="118000"/>
              </a:lnSpc>
              <a:spcAft>
                <a:spcPts val="0"/>
              </a:spcAft>
            </a:pPr>
            <a:r>
              <a:rPr lang="en-GB" sz="1050" kern="1400" dirty="0">
                <a:effectLst/>
                <a:latin typeface="Letter-join No-Lead 40" panose="02000503000000020003" pitchFamily="50" charset="0"/>
                <a:ea typeface="Times New Roman" panose="02020603050405020304" pitchFamily="18" charset="0"/>
              </a:rPr>
              <a:t>We will be geographers this half term</a:t>
            </a:r>
            <a:r>
              <a:rPr lang="en-GB" sz="1050" kern="1400" dirty="0">
                <a:latin typeface="Letter-join No-Lead 40" panose="02000503000000020003" pitchFamily="50" charset="0"/>
                <a:ea typeface="Times New Roman" panose="02020603050405020304" pitchFamily="18" charset="0"/>
              </a:rPr>
              <a:t> where we’ll be</a:t>
            </a:r>
            <a:r>
              <a:rPr lang="en-GB" sz="1050" kern="1400" dirty="0">
                <a:effectLst/>
                <a:latin typeface="Letter-join No-Lead 40" panose="02000503000000020003" pitchFamily="50" charset="0"/>
                <a:ea typeface="Times New Roman" panose="02020603050405020304" pitchFamily="18" charset="0"/>
              </a:rPr>
              <a:t> studying rivers with a local study and fieldtrip to the River Stour. As scientists</a:t>
            </a:r>
            <a:r>
              <a:rPr lang="en-GB" sz="1050" kern="1400" dirty="0">
                <a:latin typeface="Letter-join No-Lead 40" panose="02000503000000020003" pitchFamily="50" charset="0"/>
                <a:ea typeface="Times New Roman" panose="02020603050405020304" pitchFamily="18" charset="0"/>
              </a:rPr>
              <a:t>, we’ll learn </a:t>
            </a:r>
            <a:r>
              <a:rPr lang="en-GB" sz="1050" kern="1400" dirty="0">
                <a:effectLst/>
                <a:latin typeface="Letter-join No-Lead 40" panose="02000503000000020003" pitchFamily="50" charset="0"/>
                <a:ea typeface="Times New Roman" panose="02020603050405020304" pitchFamily="18" charset="0"/>
              </a:rPr>
              <a:t>about living things and their habitats, building on the topic previously covered back in Year 3.</a:t>
            </a:r>
            <a:endParaRPr lang="en-GB" sz="800" kern="1400" dirty="0">
              <a:effectLst/>
              <a:latin typeface="Letter-join No-Lead 40" panose="02000503000000020003" pitchFamily="50" charset="0"/>
              <a:ea typeface="Times New Roman" panose="02020603050405020304" pitchFamily="18" charset="0"/>
            </a:endParaRPr>
          </a:p>
          <a:p>
            <a:pPr algn="ctr">
              <a:lnSpc>
                <a:spcPct val="118000"/>
              </a:lnSpc>
              <a:spcAft>
                <a:spcPts val="0"/>
              </a:spcAft>
            </a:pPr>
            <a:endParaRPr lang="en-GB" sz="1050" kern="1400" dirty="0">
              <a:solidFill>
                <a:srgbClr val="000000"/>
              </a:solidFill>
              <a:effectLst/>
              <a:latin typeface="Letter-join No-Lead 40" panose="02000503000000020003" pitchFamily="50" charset="0"/>
              <a:ea typeface="Times New Roman" panose="02020603050405020304" pitchFamily="18" charset="0"/>
            </a:endParaRPr>
          </a:p>
          <a:p>
            <a:pPr algn="ctr">
              <a:lnSpc>
                <a:spcPct val="118000"/>
              </a:lnSpc>
              <a:spcAft>
                <a:spcPts val="0"/>
              </a:spcAft>
            </a:pPr>
            <a:r>
              <a:rPr lang="en-GB" sz="1050" kern="1400" dirty="0">
                <a:solidFill>
                  <a:srgbClr val="000000"/>
                </a:solidFill>
                <a:effectLst/>
                <a:latin typeface="Letter-join No-Lead 40" panose="02000503000000020003" pitchFamily="50" charset="0"/>
                <a:ea typeface="Times New Roman" panose="02020603050405020304" pitchFamily="18" charset="0"/>
              </a:rPr>
              <a:t>In English this term we will begin by writing suspense stories</a:t>
            </a:r>
            <a:r>
              <a:rPr lang="en-GB" sz="1050" kern="1400" dirty="0">
                <a:solidFill>
                  <a:srgbClr val="000000"/>
                </a:solidFill>
                <a:latin typeface="Letter-join No-Lead 40" panose="02000503000000020003" pitchFamily="50" charset="0"/>
                <a:ea typeface="Times New Roman" panose="02020603050405020304" pitchFamily="18" charset="0"/>
              </a:rPr>
              <a:t> followed by some newspaper report writing</a:t>
            </a:r>
            <a:r>
              <a:rPr lang="en-GB" sz="1050" kern="1400" dirty="0">
                <a:solidFill>
                  <a:srgbClr val="000000"/>
                </a:solidFill>
                <a:effectLst/>
                <a:latin typeface="Letter-join No-Lead 40" panose="02000503000000020003" pitchFamily="50" charset="0"/>
                <a:ea typeface="Times New Roman" panose="02020603050405020304" pitchFamily="18" charset="0"/>
              </a:rPr>
              <a:t>. </a:t>
            </a:r>
          </a:p>
          <a:p>
            <a:pPr algn="ctr">
              <a:lnSpc>
                <a:spcPct val="118000"/>
              </a:lnSpc>
              <a:spcAft>
                <a:spcPts val="0"/>
              </a:spcAft>
            </a:pPr>
            <a:endParaRPr lang="en-GB" sz="1050" kern="1400" dirty="0">
              <a:solidFill>
                <a:srgbClr val="000000"/>
              </a:solidFill>
              <a:latin typeface="Letter-join No-Lead 40" panose="02000503000000020003" pitchFamily="50" charset="0"/>
              <a:ea typeface="Times New Roman" panose="02020603050405020304" pitchFamily="18" charset="0"/>
            </a:endParaRPr>
          </a:p>
          <a:p>
            <a:pPr algn="ctr">
              <a:lnSpc>
                <a:spcPct val="118000"/>
              </a:lnSpc>
              <a:spcAft>
                <a:spcPts val="0"/>
              </a:spcAft>
            </a:pPr>
            <a:r>
              <a:rPr lang="en-GB" sz="1050" kern="1400" dirty="0">
                <a:solidFill>
                  <a:srgbClr val="000000"/>
                </a:solidFill>
                <a:effectLst/>
                <a:latin typeface="Letter-join No-Lead 40" panose="02000503000000020003" pitchFamily="50" charset="0"/>
                <a:ea typeface="Times New Roman" panose="02020603050405020304" pitchFamily="18" charset="0"/>
              </a:rPr>
              <a:t>In maths we will begin with place value, building on our knowledge from previous years but now moving up into the millions, before moving on to addition and subtraction.</a:t>
            </a:r>
            <a:endParaRPr lang="en-GB" sz="800" kern="1400" dirty="0">
              <a:solidFill>
                <a:srgbClr val="000000"/>
              </a:solidFill>
              <a:effectLst/>
              <a:latin typeface="Letter-join No-Lead 40" panose="02000503000000020003" pitchFamily="50" charset="0"/>
              <a:ea typeface="Times New Roman" panose="02020603050405020304" pitchFamily="18" charset="0"/>
            </a:endParaRPr>
          </a:p>
          <a:p>
            <a:pPr algn="ctr">
              <a:lnSpc>
                <a:spcPct val="118000"/>
              </a:lnSpc>
              <a:spcAft>
                <a:spcPts val="0"/>
              </a:spcAft>
            </a:pPr>
            <a:r>
              <a:rPr lang="en-GB" sz="1200" kern="1400" dirty="0">
                <a:solidFill>
                  <a:srgbClr val="000000"/>
                </a:solidFill>
                <a:effectLst/>
                <a:latin typeface="Arial" panose="020B0604020202020204" pitchFamily="34" charset="0"/>
                <a:ea typeface="Times New Roman" panose="02020603050405020304" pitchFamily="18" charset="0"/>
              </a:rPr>
              <a:t> </a:t>
            </a:r>
            <a:endParaRPr lang="en-GB" sz="1000" kern="1400" dirty="0">
              <a:solidFill>
                <a:srgbClr val="000000"/>
              </a:solidFill>
              <a:effectLst/>
              <a:latin typeface="Calibri" panose="020F0502020204030204" pitchFamily="34" charset="0"/>
              <a:ea typeface="Times New Roman" panose="02020603050405020304" pitchFamily="18" charset="0"/>
            </a:endParaRPr>
          </a:p>
          <a:p>
            <a:pPr algn="ctr">
              <a:lnSpc>
                <a:spcPct val="118000"/>
              </a:lnSpc>
              <a:spcAft>
                <a:spcPts val="600"/>
              </a:spcAft>
            </a:pPr>
            <a:r>
              <a:rPr lang="en-GB" sz="1400" kern="1400" dirty="0">
                <a:solidFill>
                  <a:srgbClr val="000000"/>
                </a:solidFill>
                <a:effectLst/>
                <a:latin typeface="Arial" panose="020B0604020202020204" pitchFamily="34" charset="0"/>
                <a:ea typeface="Times New Roman" panose="02020603050405020304" pitchFamily="18" charset="0"/>
              </a:rPr>
              <a:t> </a:t>
            </a:r>
            <a:endParaRPr lang="en-GB" sz="1000" kern="1400" dirty="0">
              <a:solidFill>
                <a:srgbClr val="000000"/>
              </a:solidFill>
              <a:effectLst/>
              <a:latin typeface="Calibri" panose="020F0502020204030204" pitchFamily="34" charset="0"/>
              <a:ea typeface="Times New Roman" panose="02020603050405020304" pitchFamily="18" charset="0"/>
            </a:endParaRPr>
          </a:p>
        </p:txBody>
      </p:sp>
      <p:sp>
        <p:nvSpPr>
          <p:cNvPr id="11" name="Text Box 2"/>
          <p:cNvSpPr txBox="1">
            <a:spLocks noChangeArrowheads="1"/>
          </p:cNvSpPr>
          <p:nvPr/>
        </p:nvSpPr>
        <p:spPr bwMode="auto">
          <a:xfrm>
            <a:off x="445589" y="4893160"/>
            <a:ext cx="3795485" cy="1798923"/>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18000"/>
              </a:lnSpc>
              <a:spcAft>
                <a:spcPts val="600"/>
              </a:spcAft>
            </a:pPr>
            <a:r>
              <a:rPr lang="en-GB" sz="1100" b="1" kern="1400" dirty="0">
                <a:solidFill>
                  <a:srgbClr val="000000"/>
                </a:solidFill>
                <a:effectLst/>
                <a:latin typeface="Letter-join No-Lead 40" panose="02000503000000020003" pitchFamily="50" charset="0"/>
                <a:ea typeface="Times New Roman" panose="02020603050405020304" pitchFamily="18" charset="0"/>
              </a:rPr>
              <a:t>Dates for your Diary</a:t>
            </a:r>
            <a:endParaRPr lang="en-GB" sz="1000" kern="1400" dirty="0">
              <a:solidFill>
                <a:srgbClr val="000000"/>
              </a:solidFill>
              <a:effectLst/>
              <a:latin typeface="Letter-join No-Lead 40" panose="02000503000000020003" pitchFamily="50" charset="0"/>
              <a:ea typeface="Times New Roman" panose="02020603050405020304" pitchFamily="18" charset="0"/>
            </a:endParaRPr>
          </a:p>
          <a:p>
            <a:r>
              <a:rPr lang="en-GB" sz="700" kern="1400" dirty="0">
                <a:solidFill>
                  <a:srgbClr val="000000"/>
                </a:solidFill>
                <a:effectLst/>
                <a:latin typeface="Letter-join No-Lead 40" panose="02000503000000020003" pitchFamily="50" charset="0"/>
                <a:ea typeface="Times New Roman" panose="02020603050405020304" pitchFamily="18" charset="0"/>
              </a:rPr>
              <a:t> </a:t>
            </a:r>
            <a:r>
              <a:rPr lang="en-GB" sz="1200" dirty="0">
                <a:latin typeface="Letter-join No-Lead 40" panose="02000503000000020003" pitchFamily="50" charset="0"/>
              </a:rPr>
              <a:t>15</a:t>
            </a:r>
            <a:r>
              <a:rPr lang="en-GB" sz="1200" baseline="30000" dirty="0">
                <a:latin typeface="Letter-join No-Lead 40" panose="02000503000000020003" pitchFamily="50" charset="0"/>
              </a:rPr>
              <a:t>th </a:t>
            </a:r>
            <a:r>
              <a:rPr lang="en-GB" sz="1200" dirty="0">
                <a:latin typeface="Letter-join No-Lead 40" panose="02000503000000020003" pitchFamily="50" charset="0"/>
              </a:rPr>
              <a:t> September – Year 5 Information Evening</a:t>
            </a:r>
          </a:p>
          <a:p>
            <a:endParaRPr lang="en-GB" sz="1200" dirty="0">
              <a:latin typeface="Letter-join No-Lead 40" panose="02000503000000020003" pitchFamily="50" charset="0"/>
            </a:endParaRPr>
          </a:p>
          <a:p>
            <a:r>
              <a:rPr lang="en-GB" sz="1200" dirty="0">
                <a:latin typeface="Letter-join No-Lead 40" panose="02000503000000020003" pitchFamily="50" charset="0"/>
              </a:rPr>
              <a:t>21</a:t>
            </a:r>
            <a:r>
              <a:rPr lang="en-GB" sz="1200" baseline="30000" dirty="0">
                <a:latin typeface="Letter-join No-Lead 40" panose="02000503000000020003" pitchFamily="50" charset="0"/>
              </a:rPr>
              <a:t>st</a:t>
            </a:r>
            <a:r>
              <a:rPr lang="en-GB" sz="1200" dirty="0">
                <a:latin typeface="Letter-join No-Lead 40" panose="02000503000000020003" pitchFamily="50" charset="0"/>
              </a:rPr>
              <a:t> and 22nd October – Parent/carer consultations</a:t>
            </a:r>
          </a:p>
          <a:p>
            <a:r>
              <a:rPr lang="en-GB" sz="1200" dirty="0">
                <a:highlight>
                  <a:srgbClr val="FFFF00"/>
                </a:highlight>
                <a:latin typeface="Letter-join No-Lead 40" panose="02000503000000020003" pitchFamily="50" charset="0"/>
              </a:rPr>
              <a:t> </a:t>
            </a:r>
          </a:p>
          <a:p>
            <a:endParaRPr lang="en-GB" sz="1200" dirty="0">
              <a:latin typeface="Letter-join No-Lead 40" panose="02000503000000020003" pitchFamily="50" charset="0"/>
            </a:endParaRPr>
          </a:p>
          <a:p>
            <a:pPr>
              <a:lnSpc>
                <a:spcPct val="118000"/>
              </a:lnSpc>
              <a:spcAft>
                <a:spcPts val="600"/>
              </a:spcAft>
            </a:pPr>
            <a:endParaRPr lang="en-GB" sz="1000" kern="1400" dirty="0">
              <a:solidFill>
                <a:srgbClr val="000000"/>
              </a:solidFill>
              <a:effectLst/>
              <a:latin typeface="Calibri" panose="020F0502020204030204" pitchFamily="34" charset="0"/>
              <a:ea typeface="Times New Roman" panose="02020603050405020304" pitchFamily="18" charset="0"/>
            </a:endParaRPr>
          </a:p>
        </p:txBody>
      </p:sp>
      <p:sp>
        <p:nvSpPr>
          <p:cNvPr id="12" name="Text Box 2"/>
          <p:cNvSpPr txBox="1">
            <a:spLocks noChangeArrowheads="1"/>
          </p:cNvSpPr>
          <p:nvPr/>
        </p:nvSpPr>
        <p:spPr bwMode="auto">
          <a:xfrm>
            <a:off x="4390214" y="3425247"/>
            <a:ext cx="4610096" cy="3341313"/>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18000"/>
              </a:lnSpc>
              <a:spcAft>
                <a:spcPts val="720"/>
              </a:spcAft>
            </a:pPr>
            <a:r>
              <a:rPr lang="en-GB" sz="1000" b="1" kern="1400" dirty="0">
                <a:solidFill>
                  <a:srgbClr val="000000"/>
                </a:solidFill>
                <a:effectLst/>
                <a:latin typeface="Letter-join No-Lead 40" panose="02000503000000020003" pitchFamily="50" charset="0"/>
                <a:ea typeface="Times New Roman" panose="02020603050405020304" pitchFamily="18" charset="0"/>
              </a:rPr>
              <a:t>Class Organisation </a:t>
            </a:r>
            <a:endParaRPr lang="en-GB" sz="800" kern="1400" dirty="0">
              <a:solidFill>
                <a:srgbClr val="000000"/>
              </a:solidFill>
              <a:effectLst/>
              <a:latin typeface="Letter-join No-Lead 40" panose="02000503000000020003" pitchFamily="50" charset="0"/>
              <a:ea typeface="Times New Roman" panose="02020603050405020304" pitchFamily="18" charset="0"/>
            </a:endParaRPr>
          </a:p>
          <a:p>
            <a:pPr marL="457200">
              <a:lnSpc>
                <a:spcPct val="118000"/>
              </a:lnSpc>
              <a:spcAft>
                <a:spcPts val="720"/>
              </a:spcAft>
            </a:pPr>
            <a:r>
              <a:rPr lang="en-GB" sz="1000" b="1" kern="1400" dirty="0">
                <a:solidFill>
                  <a:srgbClr val="000000"/>
                </a:solidFill>
                <a:effectLst/>
                <a:latin typeface="Letter-join No-Lead 40" panose="02000503000000020003" pitchFamily="50" charset="0"/>
                <a:ea typeface="Times New Roman" panose="02020603050405020304" pitchFamily="18" charset="0"/>
              </a:rPr>
              <a:t>PE – Friday</a:t>
            </a:r>
          </a:p>
          <a:p>
            <a:pPr marL="457200">
              <a:lnSpc>
                <a:spcPct val="118000"/>
              </a:lnSpc>
              <a:spcAft>
                <a:spcPts val="720"/>
              </a:spcAft>
            </a:pPr>
            <a:r>
              <a:rPr lang="en-GB" sz="1000" b="1" kern="1400" dirty="0">
                <a:solidFill>
                  <a:srgbClr val="000000"/>
                </a:solidFill>
                <a:effectLst/>
                <a:latin typeface="Letter-join No-Lead 40" panose="02000503000000020003" pitchFamily="50" charset="0"/>
                <a:ea typeface="Times New Roman" panose="02020603050405020304" pitchFamily="18" charset="0"/>
              </a:rPr>
              <a:t>Homework set/due – Mondays </a:t>
            </a:r>
          </a:p>
          <a:p>
            <a:pPr marL="457200">
              <a:lnSpc>
                <a:spcPct val="118000"/>
              </a:lnSpc>
              <a:spcAft>
                <a:spcPts val="720"/>
              </a:spcAft>
            </a:pPr>
            <a:r>
              <a:rPr lang="en-GB" sz="1000" b="1" kern="1400" dirty="0">
                <a:solidFill>
                  <a:srgbClr val="000000"/>
                </a:solidFill>
                <a:latin typeface="Letter-join No-Lead 40" panose="02000503000000020003" pitchFamily="50" charset="0"/>
                <a:ea typeface="Times New Roman" panose="02020603050405020304" pitchFamily="18" charset="0"/>
              </a:rPr>
              <a:t>Spelling test - Monday</a:t>
            </a:r>
            <a:r>
              <a:rPr lang="en-GB" sz="1000" b="1" kern="1400" dirty="0">
                <a:solidFill>
                  <a:srgbClr val="000000"/>
                </a:solidFill>
                <a:effectLst/>
                <a:latin typeface="Letter-join No-Lead 40" panose="02000503000000020003" pitchFamily="50" charset="0"/>
                <a:ea typeface="Times New Roman" panose="02020603050405020304" pitchFamily="18" charset="0"/>
              </a:rPr>
              <a:t>	</a:t>
            </a:r>
            <a:endParaRPr lang="en-GB" sz="800" kern="1400" dirty="0">
              <a:solidFill>
                <a:srgbClr val="000000"/>
              </a:solidFill>
              <a:effectLst/>
              <a:latin typeface="Letter-join No-Lead 40" panose="02000503000000020003" pitchFamily="50" charset="0"/>
              <a:ea typeface="Times New Roman" panose="02020603050405020304" pitchFamily="18" charset="0"/>
            </a:endParaRPr>
          </a:p>
          <a:p>
            <a:pPr>
              <a:lnSpc>
                <a:spcPct val="118000"/>
              </a:lnSpc>
              <a:spcAft>
                <a:spcPts val="720"/>
              </a:spcAft>
            </a:pPr>
            <a:r>
              <a:rPr lang="en-GB" sz="1000" kern="1400" dirty="0">
                <a:solidFill>
                  <a:srgbClr val="000000"/>
                </a:solidFill>
                <a:effectLst/>
                <a:latin typeface="Letter-join No-Lead 40" panose="02000503000000020003" pitchFamily="50" charset="0"/>
                <a:ea typeface="Times New Roman" panose="02020603050405020304" pitchFamily="18" charset="0"/>
              </a:rPr>
              <a:t>Spellings are set on a Monday for testing the following Monday.  Homework is also set on a Monday and collected in on the following Monday..</a:t>
            </a:r>
            <a:endParaRPr lang="en-GB" sz="800" kern="1400" dirty="0">
              <a:solidFill>
                <a:srgbClr val="000000"/>
              </a:solidFill>
              <a:effectLst/>
              <a:latin typeface="Letter-join No-Lead 40" panose="02000503000000020003" pitchFamily="50" charset="0"/>
              <a:ea typeface="Times New Roman" panose="02020603050405020304" pitchFamily="18" charset="0"/>
            </a:endParaRPr>
          </a:p>
          <a:p>
            <a:pPr>
              <a:lnSpc>
                <a:spcPct val="118000"/>
              </a:lnSpc>
              <a:spcAft>
                <a:spcPts val="720"/>
              </a:spcAft>
            </a:pPr>
            <a:r>
              <a:rPr lang="en-GB" sz="1000" b="1" kern="1400" dirty="0">
                <a:solidFill>
                  <a:srgbClr val="000000"/>
                </a:solidFill>
                <a:effectLst/>
                <a:latin typeface="Letter-join No-Lead 40" panose="02000503000000020003" pitchFamily="50" charset="0"/>
                <a:ea typeface="Times New Roman" panose="02020603050405020304" pitchFamily="18" charset="0"/>
              </a:rPr>
              <a:t>How you can help with organisation </a:t>
            </a:r>
            <a:endParaRPr lang="en-GB" sz="800" kern="1400" dirty="0">
              <a:solidFill>
                <a:srgbClr val="000000"/>
              </a:solidFill>
              <a:effectLst/>
              <a:latin typeface="Letter-join No-Lead 40" panose="02000503000000020003" pitchFamily="50" charset="0"/>
              <a:ea typeface="Times New Roman" panose="02020603050405020304" pitchFamily="18" charset="0"/>
            </a:endParaRPr>
          </a:p>
          <a:p>
            <a:pPr>
              <a:lnSpc>
                <a:spcPct val="118000"/>
              </a:lnSpc>
              <a:spcAft>
                <a:spcPts val="720"/>
              </a:spcAft>
            </a:pPr>
            <a:r>
              <a:rPr lang="en-GB" sz="1000" kern="1400" dirty="0">
                <a:solidFill>
                  <a:srgbClr val="000000"/>
                </a:solidFill>
                <a:effectLst/>
                <a:latin typeface="Letter-join No-Lead 40" panose="02000503000000020003" pitchFamily="50" charset="0"/>
                <a:ea typeface="Times New Roman" panose="02020603050405020304" pitchFamily="18" charset="0"/>
              </a:rPr>
              <a:t>Encourage your child to be responsible for being ready for learning.  This means remembering homework, signing diaries and letters. It is important to us that we encourage the children to become independent learners and take responsibility. The children will need their reading books and home/school diaries every day. If your child is struggling with any part of their homework, I am always happy to go through this with them but do get them to talk to us as early as possible – preferably not the day it is due. </a:t>
            </a:r>
            <a:endParaRPr lang="en-GB" sz="800" kern="1400" dirty="0">
              <a:solidFill>
                <a:srgbClr val="000000"/>
              </a:solidFill>
              <a:effectLst/>
              <a:latin typeface="Letter-join No-Lead 40" panose="02000503000000020003" pitchFamily="50" charset="0"/>
              <a:ea typeface="Times New Roman" panose="02020603050405020304" pitchFamily="18" charset="0"/>
            </a:endParaRPr>
          </a:p>
          <a:p>
            <a:pPr>
              <a:lnSpc>
                <a:spcPct val="118000"/>
              </a:lnSpc>
              <a:spcAft>
                <a:spcPts val="600"/>
              </a:spcAft>
            </a:pPr>
            <a:r>
              <a:rPr lang="en-GB" sz="1200" b="1" kern="1400" dirty="0">
                <a:solidFill>
                  <a:srgbClr val="000000"/>
                </a:solidFill>
                <a:effectLst/>
                <a:latin typeface="Arial" panose="020B0604020202020204" pitchFamily="34" charset="0"/>
                <a:ea typeface="Times New Roman" panose="02020603050405020304" pitchFamily="18" charset="0"/>
              </a:rPr>
              <a:t> </a:t>
            </a:r>
            <a:endParaRPr lang="en-GB" sz="1000" kern="1400" dirty="0">
              <a:solidFill>
                <a:srgbClr val="000000"/>
              </a:solidFill>
              <a:effectLst/>
              <a:latin typeface="Calibri" panose="020F0502020204030204" pitchFamily="34" charset="0"/>
              <a:ea typeface="Times New Roman" panose="02020603050405020304" pitchFamily="18" charset="0"/>
            </a:endParaRPr>
          </a:p>
        </p:txBody>
      </p:sp>
      <p:sp>
        <p:nvSpPr>
          <p:cNvPr id="13" name="Text Box 2"/>
          <p:cNvSpPr txBox="1">
            <a:spLocks noChangeArrowheads="1"/>
          </p:cNvSpPr>
          <p:nvPr/>
        </p:nvSpPr>
        <p:spPr bwMode="auto">
          <a:xfrm>
            <a:off x="9112068" y="3604891"/>
            <a:ext cx="2918824" cy="3130643"/>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spcAft>
                <a:spcPts val="0"/>
              </a:spcAft>
            </a:pPr>
            <a:r>
              <a:rPr lang="en-GB" sz="1050" b="1" kern="1400" dirty="0">
                <a:solidFill>
                  <a:srgbClr val="000000"/>
                </a:solidFill>
                <a:effectLst/>
                <a:latin typeface="Letter-join No-Lead 40" panose="02000503000000020003" pitchFamily="50" charset="0"/>
                <a:ea typeface="Times New Roman" panose="02020603050405020304" pitchFamily="18" charset="0"/>
              </a:rPr>
              <a:t>How you can help at home</a:t>
            </a:r>
            <a:endParaRPr lang="en-GB" sz="1050" kern="1400" dirty="0">
              <a:solidFill>
                <a:srgbClr val="000000"/>
              </a:solidFill>
              <a:effectLst/>
              <a:latin typeface="Letter-join No-Lead 40" panose="02000503000000020003" pitchFamily="50" charset="0"/>
              <a:ea typeface="Times New Roman" panose="02020603050405020304" pitchFamily="18" charset="0"/>
            </a:endParaRPr>
          </a:p>
          <a:p>
            <a:pPr>
              <a:spcAft>
                <a:spcPts val="0"/>
              </a:spcAft>
            </a:pPr>
            <a:r>
              <a:rPr lang="en-GB" sz="1050" kern="1400" dirty="0">
                <a:solidFill>
                  <a:srgbClr val="000000"/>
                </a:solidFill>
                <a:effectLst/>
                <a:latin typeface="Letter-join No-Lead 40" panose="02000503000000020003" pitchFamily="50" charset="0"/>
                <a:ea typeface="Times New Roman" panose="02020603050405020304" pitchFamily="18" charset="0"/>
              </a:rPr>
              <a:t> </a:t>
            </a:r>
          </a:p>
          <a:p>
            <a:pPr>
              <a:spcAft>
                <a:spcPts val="0"/>
              </a:spcAft>
            </a:pPr>
            <a:r>
              <a:rPr lang="en-GB" sz="1050" kern="1400" dirty="0">
                <a:solidFill>
                  <a:srgbClr val="000000"/>
                </a:solidFill>
                <a:effectLst/>
                <a:latin typeface="Letter-join No-Lead 40" panose="02000503000000020003" pitchFamily="50" charset="0"/>
                <a:ea typeface="Times New Roman" panose="02020603050405020304" pitchFamily="18" charset="0"/>
              </a:rPr>
              <a:t>Please continue to read a minimum of 3 times a week with your child(5 or more times will earn </a:t>
            </a:r>
            <a:r>
              <a:rPr lang="en-GB" sz="1050" kern="1400" dirty="0" err="1">
                <a:solidFill>
                  <a:srgbClr val="000000"/>
                </a:solidFill>
                <a:effectLst/>
                <a:latin typeface="Letter-join No-Lead 40" panose="02000503000000020003" pitchFamily="50" charset="0"/>
                <a:ea typeface="Times New Roman" panose="02020603050405020304" pitchFamily="18" charset="0"/>
              </a:rPr>
              <a:t>housepoints</a:t>
            </a:r>
            <a:r>
              <a:rPr lang="en-GB" sz="1050" kern="1400" dirty="0">
                <a:solidFill>
                  <a:srgbClr val="000000"/>
                </a:solidFill>
                <a:effectLst/>
                <a:latin typeface="Letter-join No-Lead 40" panose="02000503000000020003" pitchFamily="50" charset="0"/>
                <a:ea typeface="Times New Roman" panose="02020603050405020304" pitchFamily="18" charset="0"/>
              </a:rPr>
              <a:t>) and supervise home learning and spellings.  Fluency in reading and the ability to work out the meaning of words from the context is a vital skill,  which you can help with by questioning children as they read out loud to you.   </a:t>
            </a:r>
          </a:p>
          <a:p>
            <a:pPr>
              <a:spcAft>
                <a:spcPts val="0"/>
              </a:spcAft>
            </a:pPr>
            <a:r>
              <a:rPr lang="en-GB" sz="1050" kern="1400" dirty="0">
                <a:solidFill>
                  <a:srgbClr val="000000"/>
                </a:solidFill>
                <a:effectLst/>
                <a:latin typeface="Letter-join No-Lead 40" panose="02000503000000020003" pitchFamily="50" charset="0"/>
                <a:ea typeface="Times New Roman" panose="02020603050405020304" pitchFamily="18" charset="0"/>
              </a:rPr>
              <a:t> </a:t>
            </a:r>
          </a:p>
          <a:p>
            <a:pPr>
              <a:spcAft>
                <a:spcPts val="0"/>
              </a:spcAft>
            </a:pPr>
            <a:r>
              <a:rPr lang="en-GB" sz="1050" kern="1400" dirty="0">
                <a:solidFill>
                  <a:srgbClr val="000000"/>
                </a:solidFill>
                <a:effectLst/>
                <a:latin typeface="Letter-join No-Lead 40" panose="02000503000000020003" pitchFamily="50" charset="0"/>
                <a:ea typeface="Times New Roman" panose="02020603050405020304" pitchFamily="18" charset="0"/>
              </a:rPr>
              <a:t>Knowing times tables fluently, (which means knowing the division facts related to tables, e.g. 7 x 8 = 56, so 56 ÷ 8 = 7) will speed up progress in all areas of maths.  All children should know which tables they are not fluent on. Practising 3 times a week on TT Rock Stars will help.</a:t>
            </a:r>
          </a:p>
          <a:p>
            <a:pPr>
              <a:lnSpc>
                <a:spcPct val="118000"/>
              </a:lnSpc>
              <a:spcAft>
                <a:spcPts val="600"/>
              </a:spcAft>
            </a:pPr>
            <a:r>
              <a:rPr lang="en-GB" sz="900" b="1" kern="1400" dirty="0">
                <a:solidFill>
                  <a:srgbClr val="000000"/>
                </a:solidFill>
                <a:effectLst/>
                <a:latin typeface="Arial" panose="020B0604020202020204" pitchFamily="34" charset="0"/>
                <a:ea typeface="Times New Roman" panose="02020603050405020304" pitchFamily="18" charset="0"/>
              </a:rPr>
              <a:t> </a:t>
            </a:r>
            <a:endParaRPr lang="en-GB" sz="900" kern="1400" dirty="0">
              <a:solidFill>
                <a:srgbClr val="000000"/>
              </a:solidFill>
              <a:effectLst/>
              <a:latin typeface="Calibri" panose="020F0502020204030204" pitchFamily="34" charset="0"/>
              <a:ea typeface="Times New Roman" panose="02020603050405020304" pitchFamily="18" charset="0"/>
            </a:endParaRPr>
          </a:p>
          <a:p>
            <a:pPr>
              <a:lnSpc>
                <a:spcPct val="118000"/>
              </a:lnSpc>
              <a:spcAft>
                <a:spcPts val="600"/>
              </a:spcAft>
            </a:pPr>
            <a:r>
              <a:rPr lang="en-GB" sz="1200" b="1" kern="1400" dirty="0">
                <a:solidFill>
                  <a:srgbClr val="000000"/>
                </a:solidFill>
                <a:effectLst/>
                <a:latin typeface="Arial" panose="020B0604020202020204" pitchFamily="34" charset="0"/>
                <a:ea typeface="Times New Roman" panose="02020603050405020304" pitchFamily="18" charset="0"/>
              </a:rPr>
              <a:t> </a:t>
            </a:r>
            <a:endParaRPr lang="en-GB" sz="1000" kern="1400" dirty="0">
              <a:solidFill>
                <a:srgbClr val="000000"/>
              </a:solidFill>
              <a:effectLst/>
              <a:latin typeface="Calibri" panose="020F0502020204030204" pitchFamily="34" charset="0"/>
              <a:ea typeface="Times New Roman" panose="02020603050405020304" pitchFamily="18" charset="0"/>
            </a:endParaRPr>
          </a:p>
          <a:p>
            <a:pPr>
              <a:lnSpc>
                <a:spcPct val="118000"/>
              </a:lnSpc>
              <a:spcAft>
                <a:spcPts val="600"/>
              </a:spcAft>
            </a:pPr>
            <a:r>
              <a:rPr lang="en-GB" sz="1200" b="1" kern="1400" dirty="0">
                <a:solidFill>
                  <a:srgbClr val="000000"/>
                </a:solidFill>
                <a:effectLst/>
                <a:latin typeface="Arial" panose="020B0604020202020204" pitchFamily="34" charset="0"/>
                <a:ea typeface="Times New Roman" panose="02020603050405020304" pitchFamily="18" charset="0"/>
              </a:rPr>
              <a:t> </a:t>
            </a:r>
            <a:endParaRPr lang="en-GB" sz="1000" kern="1400" dirty="0">
              <a:solidFill>
                <a:srgbClr val="000000"/>
              </a:solidFill>
              <a:effectLst/>
              <a:latin typeface="Calibri" panose="020F0502020204030204" pitchFamily="34" charset="0"/>
              <a:ea typeface="Times New Roman" panose="02020603050405020304" pitchFamily="18" charset="0"/>
            </a:endParaRPr>
          </a:p>
          <a:p>
            <a:pPr>
              <a:lnSpc>
                <a:spcPct val="118000"/>
              </a:lnSpc>
              <a:spcAft>
                <a:spcPts val="600"/>
              </a:spcAft>
            </a:pPr>
            <a:r>
              <a:rPr lang="en-GB" sz="1200" b="1" kern="1400" dirty="0">
                <a:solidFill>
                  <a:srgbClr val="000000"/>
                </a:solidFill>
                <a:effectLst/>
                <a:latin typeface="Arial" panose="020B0604020202020204" pitchFamily="34" charset="0"/>
                <a:ea typeface="Times New Roman" panose="02020603050405020304" pitchFamily="18" charset="0"/>
              </a:rPr>
              <a:t> </a:t>
            </a:r>
            <a:endParaRPr lang="en-GB" sz="1000" kern="1400" dirty="0">
              <a:solidFill>
                <a:srgbClr val="000000"/>
              </a:solidFill>
              <a:effectLst/>
              <a:latin typeface="Calibri" panose="020F0502020204030204" pitchFamily="34" charset="0"/>
              <a:ea typeface="Times New Roman" panose="02020603050405020304" pitchFamily="18" charset="0"/>
            </a:endParaRPr>
          </a:p>
          <a:p>
            <a:pPr>
              <a:lnSpc>
                <a:spcPct val="118000"/>
              </a:lnSpc>
              <a:spcAft>
                <a:spcPts val="600"/>
              </a:spcAft>
            </a:pPr>
            <a:r>
              <a:rPr lang="en-GB" sz="1200" b="1" kern="1400" dirty="0">
                <a:solidFill>
                  <a:srgbClr val="000000"/>
                </a:solidFill>
                <a:effectLst/>
                <a:latin typeface="Arial" panose="020B0604020202020204" pitchFamily="34" charset="0"/>
                <a:ea typeface="Times New Roman" panose="02020603050405020304" pitchFamily="18" charset="0"/>
              </a:rPr>
              <a:t> </a:t>
            </a:r>
            <a:endParaRPr lang="en-GB" sz="1000" kern="1400" dirty="0">
              <a:solidFill>
                <a:srgbClr val="000000"/>
              </a:solidFill>
              <a:effectLst/>
              <a:latin typeface="Calibri" panose="020F0502020204030204" pitchFamily="34" charset="0"/>
              <a:ea typeface="Times New Roman" panose="02020603050405020304" pitchFamily="18" charset="0"/>
            </a:endParaRPr>
          </a:p>
        </p:txBody>
      </p:sp>
      <p:pic>
        <p:nvPicPr>
          <p:cNvPr id="3" name="Picture 2">
            <a:extLst>
              <a:ext uri="{FF2B5EF4-FFF2-40B4-BE49-F238E27FC236}">
                <a16:creationId xmlns:a16="http://schemas.microsoft.com/office/drawing/2014/main" id="{CCC81545-2BC7-43F0-85A9-244E6C60C6AC}"/>
              </a:ext>
            </a:extLst>
          </p:cNvPr>
          <p:cNvPicPr>
            <a:picLocks noChangeAspect="1"/>
          </p:cNvPicPr>
          <p:nvPr/>
        </p:nvPicPr>
        <p:blipFill>
          <a:blip r:embed="rId3"/>
          <a:stretch>
            <a:fillRect/>
          </a:stretch>
        </p:blipFill>
        <p:spPr>
          <a:xfrm>
            <a:off x="296091" y="3007863"/>
            <a:ext cx="897410" cy="1362735"/>
          </a:xfrm>
          <a:prstGeom prst="rect">
            <a:avLst/>
          </a:prstGeom>
        </p:spPr>
      </p:pic>
    </p:spTree>
    <p:extLst>
      <p:ext uri="{BB962C8B-B14F-4D97-AF65-F5344CB8AC3E}">
        <p14:creationId xmlns:p14="http://schemas.microsoft.com/office/powerpoint/2010/main" val="6971042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1"/>
          <p:cNvSpPr txBox="1">
            <a:spLocks noChangeArrowheads="1"/>
          </p:cNvSpPr>
          <p:nvPr/>
        </p:nvSpPr>
        <p:spPr bwMode="auto">
          <a:xfrm>
            <a:off x="86223" y="303219"/>
            <a:ext cx="3884885" cy="1825047"/>
          </a:xfrm>
          <a:prstGeom prst="rect">
            <a:avLst/>
          </a:prstGeom>
          <a:noFill/>
          <a:ln w="12700" algn="in">
            <a:solidFill>
              <a:schemeClr val="dk1">
                <a:lumMod val="0"/>
                <a:lumOff val="0"/>
              </a:schemeClr>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EEECE1"/>
                  </a:outerShdw>
                </a:effectLst>
              </a14:hiddenEffects>
            </a:ext>
          </a:extLst>
        </p:spPr>
        <p:txBody>
          <a:bodyPr rot="0" vert="horz" wrap="square" lIns="36576" tIns="36576" rIns="36576" bIns="36576" anchor="t" anchorCtr="0" upright="1">
            <a:noAutofit/>
          </a:bodyPr>
          <a:lstStyle/>
          <a:p>
            <a:pPr>
              <a:lnSpc>
                <a:spcPct val="118000"/>
              </a:lnSpc>
              <a:spcAft>
                <a:spcPts val="0"/>
              </a:spcAft>
            </a:pPr>
            <a:r>
              <a:rPr lang="en-GB" sz="1000" b="1" u="sng" kern="1400" dirty="0">
                <a:solidFill>
                  <a:srgbClr val="000000"/>
                </a:solidFill>
                <a:effectLst/>
                <a:latin typeface="Letter-join No-Lead 40" panose="02000503000000020003" pitchFamily="50" charset="0"/>
                <a:ea typeface="Times New Roman" panose="02020603050405020304" pitchFamily="18" charset="0"/>
              </a:rPr>
              <a:t>English</a:t>
            </a:r>
            <a:endParaRPr lang="en-GB" sz="1000" u="sng" kern="1400" dirty="0">
              <a:solidFill>
                <a:srgbClr val="000000"/>
              </a:solidFill>
              <a:effectLst/>
              <a:latin typeface="Letter-join No-Lead 40" panose="02000503000000020003" pitchFamily="50" charset="0"/>
              <a:ea typeface="Times New Roman" panose="02020603050405020304" pitchFamily="18" charset="0"/>
            </a:endParaRPr>
          </a:p>
          <a:p>
            <a:pPr>
              <a:lnSpc>
                <a:spcPct val="118000"/>
              </a:lnSpc>
              <a:spcAft>
                <a:spcPts val="0"/>
              </a:spcAft>
            </a:pPr>
            <a:r>
              <a:rPr lang="en-GB" sz="1000" b="1" kern="1400" dirty="0">
                <a:solidFill>
                  <a:srgbClr val="000000"/>
                </a:solidFill>
                <a:effectLst/>
                <a:latin typeface="Letter-join No-Lead 40" panose="02000503000000020003" pitchFamily="50" charset="0"/>
                <a:ea typeface="Times New Roman" panose="02020603050405020304" pitchFamily="18" charset="0"/>
              </a:rPr>
              <a:t> </a:t>
            </a:r>
            <a:endParaRPr lang="en-GB" sz="1000" kern="1400" dirty="0">
              <a:solidFill>
                <a:srgbClr val="000000"/>
              </a:solidFill>
              <a:effectLst/>
              <a:latin typeface="Letter-join No-Lead 40" panose="02000503000000020003" pitchFamily="50" charset="0"/>
              <a:ea typeface="Times New Roman" panose="02020603050405020304" pitchFamily="18" charset="0"/>
            </a:endParaRPr>
          </a:p>
          <a:p>
            <a:pPr>
              <a:lnSpc>
                <a:spcPct val="118000"/>
              </a:lnSpc>
              <a:spcAft>
                <a:spcPts val="0"/>
              </a:spcAft>
            </a:pPr>
            <a:r>
              <a:rPr lang="en-GB" sz="1000" b="1" kern="1400" dirty="0">
                <a:solidFill>
                  <a:srgbClr val="000000"/>
                </a:solidFill>
                <a:effectLst/>
                <a:latin typeface="Letter-join No-Lead 40" panose="02000503000000020003" pitchFamily="50" charset="0"/>
                <a:ea typeface="Times New Roman" panose="02020603050405020304" pitchFamily="18" charset="0"/>
              </a:rPr>
              <a:t>Texts to be studied: </a:t>
            </a:r>
            <a:r>
              <a:rPr lang="en-GB" sz="1000" kern="1400" dirty="0">
                <a:solidFill>
                  <a:srgbClr val="000000"/>
                </a:solidFill>
                <a:effectLst/>
                <a:latin typeface="Letter-join No-Lead 40" panose="02000503000000020003" pitchFamily="50" charset="0"/>
                <a:ea typeface="Times New Roman" panose="02020603050405020304" pitchFamily="18" charset="0"/>
              </a:rPr>
              <a:t>Kensuke's Kingdom, Fowler's Yard, Three Little Pigs adaptation</a:t>
            </a:r>
          </a:p>
          <a:p>
            <a:pPr>
              <a:lnSpc>
                <a:spcPct val="118000"/>
              </a:lnSpc>
              <a:spcAft>
                <a:spcPts val="0"/>
              </a:spcAft>
            </a:pPr>
            <a:r>
              <a:rPr lang="en-GB" sz="1000" b="1" kern="1400" dirty="0">
                <a:solidFill>
                  <a:srgbClr val="000000"/>
                </a:solidFill>
                <a:effectLst/>
                <a:latin typeface="Letter-join No-Lead 40" panose="02000503000000020003" pitchFamily="50" charset="0"/>
                <a:ea typeface="Times New Roman" panose="02020603050405020304" pitchFamily="18" charset="0"/>
              </a:rPr>
              <a:t>Text Genre: </a:t>
            </a:r>
            <a:r>
              <a:rPr lang="en-GB" sz="1000" kern="1400" dirty="0">
                <a:solidFill>
                  <a:srgbClr val="000000"/>
                </a:solidFill>
                <a:effectLst/>
                <a:latin typeface="Letter-join No-Lead 40" panose="02000503000000020003" pitchFamily="50" charset="0"/>
                <a:ea typeface="Times New Roman" panose="02020603050405020304" pitchFamily="18" charset="0"/>
              </a:rPr>
              <a:t>Suspense Story, Newspaper Report.</a:t>
            </a:r>
          </a:p>
          <a:p>
            <a:pPr>
              <a:lnSpc>
                <a:spcPct val="118000"/>
              </a:lnSpc>
              <a:spcAft>
                <a:spcPts val="0"/>
              </a:spcAft>
            </a:pPr>
            <a:r>
              <a:rPr lang="en-GB" sz="1000" kern="1400" dirty="0">
                <a:solidFill>
                  <a:srgbClr val="000000"/>
                </a:solidFill>
                <a:effectLst/>
                <a:latin typeface="Letter-join No-Lead 40" panose="02000503000000020003" pitchFamily="50" charset="0"/>
                <a:ea typeface="Times New Roman" panose="02020603050405020304" pitchFamily="18" charset="0"/>
              </a:rPr>
              <a:t> </a:t>
            </a:r>
            <a:r>
              <a:rPr lang="en-GB" sz="1000" kern="1400" dirty="0">
                <a:solidFill>
                  <a:srgbClr val="000000"/>
                </a:solidFill>
                <a:latin typeface="Letter-join No-Lead 40" panose="02000503000000020003" pitchFamily="50" charset="0"/>
                <a:ea typeface="Times New Roman" panose="02020603050405020304" pitchFamily="18" charset="0"/>
              </a:rPr>
              <a:t>Grammar focus: </a:t>
            </a:r>
          </a:p>
          <a:p>
            <a:pPr>
              <a:lnSpc>
                <a:spcPct val="118000"/>
              </a:lnSpc>
              <a:spcAft>
                <a:spcPts val="0"/>
              </a:spcAft>
            </a:pPr>
            <a:r>
              <a:rPr lang="en-GB" sz="1000" kern="1400" dirty="0">
                <a:solidFill>
                  <a:srgbClr val="000000"/>
                </a:solidFill>
                <a:effectLst/>
                <a:latin typeface="Letter-join No-Lead 40" panose="02000503000000020003" pitchFamily="50" charset="0"/>
                <a:ea typeface="Times New Roman" panose="02020603050405020304" pitchFamily="18" charset="0"/>
              </a:rPr>
              <a:t>Determiners, using a dictionary</a:t>
            </a:r>
            <a:r>
              <a:rPr lang="en-GB" sz="1000" kern="1400" dirty="0">
                <a:solidFill>
                  <a:srgbClr val="000000"/>
                </a:solidFill>
                <a:latin typeface="Letter-join No-Lead 40" panose="02000503000000020003" pitchFamily="50" charset="0"/>
                <a:ea typeface="Times New Roman" panose="02020603050405020304" pitchFamily="18" charset="0"/>
              </a:rPr>
              <a:t>, types of clause, relative clauses, fronted adverbials, direct/indirect speech</a:t>
            </a:r>
            <a:endParaRPr lang="en-GB" sz="1000" kern="1400" dirty="0">
              <a:solidFill>
                <a:srgbClr val="000000"/>
              </a:solidFill>
              <a:effectLst/>
              <a:latin typeface="Letter-join No-Lead 40" panose="02000503000000020003" pitchFamily="50" charset="0"/>
              <a:ea typeface="Times New Roman" panose="02020603050405020304" pitchFamily="18" charset="0"/>
            </a:endParaRPr>
          </a:p>
        </p:txBody>
      </p:sp>
      <p:sp>
        <p:nvSpPr>
          <p:cNvPr id="3" name="Text Box 2"/>
          <p:cNvSpPr txBox="1">
            <a:spLocks noChangeArrowheads="1"/>
          </p:cNvSpPr>
          <p:nvPr/>
        </p:nvSpPr>
        <p:spPr bwMode="auto">
          <a:xfrm>
            <a:off x="86223" y="2278313"/>
            <a:ext cx="3884885" cy="2598488"/>
          </a:xfrm>
          <a:prstGeom prst="rect">
            <a:avLst/>
          </a:prstGeom>
          <a:noFill/>
          <a:ln w="12700" algn="in">
            <a:solidFill>
              <a:schemeClr val="dk1">
                <a:lumMod val="0"/>
                <a:lumOff val="0"/>
              </a:schemeClr>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EEECE1"/>
                  </a:outerShdw>
                </a:effectLst>
              </a14:hiddenEffects>
            </a:ext>
          </a:extLst>
        </p:spPr>
        <p:txBody>
          <a:bodyPr rot="0" vert="horz" wrap="square" lIns="36576" tIns="36576" rIns="36576" bIns="36576" anchor="t" anchorCtr="0" upright="1">
            <a:noAutofit/>
          </a:bodyPr>
          <a:lstStyle/>
          <a:p>
            <a:r>
              <a:rPr lang="en-GB" sz="1000" b="1" u="sng" dirty="0">
                <a:latin typeface="Letter-join No-Lead 40" panose="02000503000000020003" pitchFamily="50" charset="0"/>
              </a:rPr>
              <a:t>Geography  - Learning about rivers</a:t>
            </a:r>
            <a:endParaRPr lang="en-GB" sz="1000" u="sng" dirty="0">
              <a:latin typeface="Letter-join No-Lead 40" panose="02000503000000020003" pitchFamily="50" charset="0"/>
            </a:endParaRPr>
          </a:p>
          <a:p>
            <a:r>
              <a:rPr lang="en-GB" sz="1000" dirty="0">
                <a:latin typeface="Letter-join No-Lead 40" panose="02000503000000020003" pitchFamily="50" charset="0"/>
              </a:rPr>
              <a:t> </a:t>
            </a:r>
          </a:p>
          <a:p>
            <a:r>
              <a:rPr lang="en-GB" sz="1000" b="1" dirty="0">
                <a:latin typeface="Letter-join No-Lead 40" panose="02000503000000020003" pitchFamily="50" charset="0"/>
              </a:rPr>
              <a:t>Objectives</a:t>
            </a:r>
            <a:endParaRPr lang="en-GB" sz="1000" dirty="0">
              <a:latin typeface="Letter-join No-Lead 40" panose="02000503000000020003" pitchFamily="50" charset="0"/>
            </a:endParaRPr>
          </a:p>
          <a:p>
            <a:r>
              <a:rPr lang="en-GB" sz="1000" b="1" dirty="0">
                <a:latin typeface="Letter-join No-Lead 40" panose="02000503000000020003" pitchFamily="50" charset="0"/>
              </a:rPr>
              <a:t>To be able to </a:t>
            </a:r>
            <a:r>
              <a:rPr lang="en-GB" sz="1000" dirty="0">
                <a:latin typeface="Letter-join No-Lead 40" panose="02000503000000020003" pitchFamily="50" charset="0"/>
              </a:rPr>
              <a:t>identify and describe how physical features of rivers change from source to mouth</a:t>
            </a:r>
          </a:p>
          <a:p>
            <a:r>
              <a:rPr lang="en-GB" sz="1000" dirty="0">
                <a:latin typeface="Letter-join No-Lead 40" panose="02000503000000020003" pitchFamily="50" charset="0"/>
              </a:rPr>
              <a:t>To explain how physical features change along the course of a river</a:t>
            </a:r>
          </a:p>
          <a:p>
            <a:r>
              <a:rPr lang="en-GB" sz="1000" dirty="0">
                <a:latin typeface="Letter-join No-Lead 40" panose="02000503000000020003" pitchFamily="50" charset="0"/>
              </a:rPr>
              <a:t>To be able to offer reasons to explain why the course of a river changes as it flows from higher to lower ground</a:t>
            </a:r>
          </a:p>
          <a:p>
            <a:r>
              <a:rPr lang="en-GB" sz="1000" dirty="0">
                <a:latin typeface="Letter-join No-Lead 40" panose="02000503000000020003" pitchFamily="50" charset="0"/>
              </a:rPr>
              <a:t>To be able to identify and describe the features of river estuaries and explain why they are such important ecosystems for wildlife</a:t>
            </a:r>
          </a:p>
          <a:p>
            <a:r>
              <a:rPr lang="en-GB" sz="1000" dirty="0">
                <a:latin typeface="Letter-join No-Lead 40" panose="02000503000000020003" pitchFamily="50" charset="0"/>
              </a:rPr>
              <a:t> </a:t>
            </a:r>
            <a:r>
              <a:rPr lang="en-GB" sz="1000" b="1" dirty="0">
                <a:latin typeface="Letter-join No-Lead 40" panose="02000503000000020003" pitchFamily="50" charset="0"/>
              </a:rPr>
              <a:t>Outcomes</a:t>
            </a:r>
            <a:endParaRPr lang="en-GB" sz="1000" dirty="0">
              <a:latin typeface="Letter-join No-Lead 40" panose="02000503000000020003" pitchFamily="50" charset="0"/>
            </a:endParaRPr>
          </a:p>
          <a:p>
            <a:r>
              <a:rPr lang="en-GB" sz="1000" dirty="0">
                <a:latin typeface="Letter-join No-Lead 40" panose="02000503000000020003" pitchFamily="50" charset="0"/>
              </a:rPr>
              <a:t> To be able to describe the geographical components of the hydrological or water cycle and know the key facts about rivers and their importance.</a:t>
            </a:r>
          </a:p>
        </p:txBody>
      </p:sp>
      <p:sp>
        <p:nvSpPr>
          <p:cNvPr id="4" name="Text Box 10"/>
          <p:cNvSpPr txBox="1">
            <a:spLocks noChangeArrowheads="1"/>
          </p:cNvSpPr>
          <p:nvPr/>
        </p:nvSpPr>
        <p:spPr bwMode="auto">
          <a:xfrm>
            <a:off x="86223" y="4988173"/>
            <a:ext cx="3884885" cy="1608569"/>
          </a:xfrm>
          <a:prstGeom prst="rect">
            <a:avLst/>
          </a:prstGeom>
          <a:noFill/>
          <a:ln w="12700" algn="in">
            <a:solidFill>
              <a:schemeClr val="dk1">
                <a:lumMod val="0"/>
                <a:lumOff val="0"/>
              </a:schemeClr>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EEECE1"/>
                  </a:outerShdw>
                </a:effectLst>
              </a14:hiddenEffects>
            </a:ext>
          </a:extLst>
        </p:spPr>
        <p:txBody>
          <a:bodyPr rot="0" vert="horz" wrap="square" lIns="36576" tIns="36576" rIns="36576" bIns="36576" anchor="t" anchorCtr="0" upright="1">
            <a:noAutofit/>
          </a:bodyPr>
          <a:lstStyle/>
          <a:p>
            <a:pPr>
              <a:lnSpc>
                <a:spcPct val="118000"/>
              </a:lnSpc>
              <a:spcAft>
                <a:spcPts val="0"/>
              </a:spcAft>
            </a:pPr>
            <a:r>
              <a:rPr lang="en-GB" sz="1000" b="1" u="sng" kern="1400" dirty="0">
                <a:solidFill>
                  <a:srgbClr val="000000"/>
                </a:solidFill>
                <a:effectLst/>
                <a:latin typeface="Letter-join No-Lead 40" panose="02000503000000020003" pitchFamily="50" charset="0"/>
                <a:ea typeface="Times New Roman" panose="02020603050405020304" pitchFamily="18" charset="0"/>
              </a:rPr>
              <a:t>IT – </a:t>
            </a:r>
            <a:r>
              <a:rPr lang="en-GB" sz="1000" u="sng" kern="1400" dirty="0">
                <a:solidFill>
                  <a:srgbClr val="000000"/>
                </a:solidFill>
                <a:effectLst/>
                <a:latin typeface="Letter-join No-Lead 40" panose="02000503000000020003" pitchFamily="50" charset="0"/>
                <a:ea typeface="Times New Roman" panose="02020603050405020304" pitchFamily="18" charset="0"/>
              </a:rPr>
              <a:t>Computing Systems and Networks</a:t>
            </a:r>
          </a:p>
          <a:p>
            <a:pPr>
              <a:spcAft>
                <a:spcPts val="0"/>
              </a:spcAft>
            </a:pPr>
            <a:r>
              <a:rPr lang="en-GB" sz="1000" kern="1400" dirty="0">
                <a:solidFill>
                  <a:srgbClr val="000000"/>
                </a:solidFill>
                <a:effectLst/>
                <a:latin typeface="Letter-join No-Lead 40" panose="02000503000000020003" pitchFamily="50" charset="0"/>
                <a:ea typeface="Times New Roman" panose="02020603050405020304" pitchFamily="18" charset="0"/>
              </a:rPr>
              <a:t>Learners will develop their understanding of computer systems and how information is transferred between systems and devices. Learners will consider small-scale systems as well as large-scale systems. </a:t>
            </a:r>
          </a:p>
          <a:p>
            <a:pPr>
              <a:spcAft>
                <a:spcPts val="0"/>
              </a:spcAft>
            </a:pPr>
            <a:r>
              <a:rPr lang="en-GB" sz="1000" b="1" dirty="0">
                <a:solidFill>
                  <a:srgbClr val="333333"/>
                </a:solidFill>
                <a:effectLst/>
                <a:latin typeface="Letter-join No-Lead 40" panose="02000503000000020003" pitchFamily="50" charset="0"/>
                <a:ea typeface="Calibri" panose="020F0502020204030204" pitchFamily="34" charset="0"/>
                <a:cs typeface="Times New Roman" panose="02020603050405020304" pitchFamily="18" charset="0"/>
              </a:rPr>
              <a:t>Outcomes</a:t>
            </a:r>
            <a:endParaRPr lang="en-GB" sz="1000" dirty="0">
              <a:effectLst/>
              <a:latin typeface="Letter-join No-Lead 40" panose="02000503000000020003" pitchFamily="50" charset="0"/>
              <a:ea typeface="Calibri" panose="020F0502020204030204" pitchFamily="34" charset="0"/>
            </a:endParaRPr>
          </a:p>
          <a:p>
            <a:pPr>
              <a:lnSpc>
                <a:spcPct val="118000"/>
              </a:lnSpc>
              <a:spcAft>
                <a:spcPts val="0"/>
              </a:spcAft>
            </a:pPr>
            <a:r>
              <a:rPr lang="en-GB" sz="1000" kern="1400" dirty="0">
                <a:solidFill>
                  <a:srgbClr val="000000"/>
                </a:solidFill>
                <a:effectLst/>
                <a:latin typeface="Letter-join No-Lead 40" panose="02000503000000020003" pitchFamily="50" charset="0"/>
                <a:ea typeface="Times New Roman" panose="02020603050405020304" pitchFamily="18" charset="0"/>
              </a:rPr>
              <a:t>To be able to explain the input, output, and process aspects of a variety of different real-world systems. Learners will also take part in a collaborative online project with other class members and develop their skills in working together online.</a:t>
            </a:r>
          </a:p>
          <a:p>
            <a:pPr>
              <a:spcAft>
                <a:spcPts val="0"/>
              </a:spcAft>
            </a:pPr>
            <a:r>
              <a:rPr lang="en-GB" sz="900" dirty="0">
                <a:solidFill>
                  <a:srgbClr val="333333"/>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1200" dirty="0">
              <a:effectLst/>
              <a:latin typeface="Times New Roman" panose="02020603050405020304" pitchFamily="18" charset="0"/>
              <a:ea typeface="Calibri" panose="020F0502020204030204" pitchFamily="34" charset="0"/>
            </a:endParaRPr>
          </a:p>
        </p:txBody>
      </p:sp>
      <p:sp>
        <p:nvSpPr>
          <p:cNvPr id="5" name="Text Box 4"/>
          <p:cNvSpPr txBox="1">
            <a:spLocks noChangeArrowheads="1"/>
          </p:cNvSpPr>
          <p:nvPr/>
        </p:nvSpPr>
        <p:spPr bwMode="auto">
          <a:xfrm>
            <a:off x="4136570" y="148993"/>
            <a:ext cx="3396344" cy="1233351"/>
          </a:xfrm>
          <a:prstGeom prst="rect">
            <a:avLst/>
          </a:prstGeom>
          <a:noFill/>
          <a:ln w="22225" algn="in">
            <a:solidFill>
              <a:schemeClr val="bg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EEECE1"/>
                  </a:outerShdw>
                </a:effectLst>
              </a14:hiddenEffects>
            </a:ext>
          </a:extLst>
        </p:spPr>
        <p:txBody>
          <a:bodyPr rot="0" vert="horz" wrap="square" lIns="36576" tIns="36576" rIns="36576" bIns="36576" anchor="t" anchorCtr="0" upright="1">
            <a:noAutofit/>
          </a:bodyPr>
          <a:lstStyle/>
          <a:p>
            <a:pPr algn="ctr">
              <a:lnSpc>
                <a:spcPct val="118000"/>
              </a:lnSpc>
              <a:spcAft>
                <a:spcPts val="600"/>
              </a:spcAft>
            </a:pPr>
            <a:r>
              <a:rPr lang="en-GB" sz="1400" b="1" kern="1400" dirty="0">
                <a:solidFill>
                  <a:srgbClr val="000000"/>
                </a:solidFill>
                <a:latin typeface="Letter-join No-Lead 40" panose="02000503000000020003" pitchFamily="50" charset="0"/>
                <a:ea typeface="Times New Roman" panose="02020603050405020304" pitchFamily="18" charset="0"/>
              </a:rPr>
              <a:t>Year 5</a:t>
            </a:r>
          </a:p>
          <a:p>
            <a:pPr algn="ctr">
              <a:lnSpc>
                <a:spcPct val="118000"/>
              </a:lnSpc>
              <a:spcAft>
                <a:spcPts val="600"/>
              </a:spcAft>
            </a:pPr>
            <a:r>
              <a:rPr lang="en-GB" sz="1400" b="1" kern="1400" dirty="0">
                <a:solidFill>
                  <a:srgbClr val="000000"/>
                </a:solidFill>
                <a:effectLst/>
                <a:latin typeface="Letter-join No-Lead 40" panose="02000503000000020003" pitchFamily="50" charset="0"/>
                <a:ea typeface="Times New Roman" panose="02020603050405020304" pitchFamily="18" charset="0"/>
              </a:rPr>
              <a:t>Kensuke Base </a:t>
            </a:r>
          </a:p>
          <a:p>
            <a:pPr algn="ctr">
              <a:lnSpc>
                <a:spcPct val="118000"/>
              </a:lnSpc>
              <a:spcAft>
                <a:spcPts val="600"/>
              </a:spcAft>
            </a:pPr>
            <a:r>
              <a:rPr lang="en-GB" sz="1400" b="1" kern="1400" dirty="0">
                <a:solidFill>
                  <a:srgbClr val="000000"/>
                </a:solidFill>
                <a:latin typeface="Letter-join No-Lead 40" panose="02000503000000020003" pitchFamily="50" charset="0"/>
                <a:ea typeface="Times New Roman" panose="02020603050405020304" pitchFamily="18" charset="0"/>
              </a:rPr>
              <a:t>Autumn 1 2025</a:t>
            </a:r>
            <a:endParaRPr lang="en-GB" sz="1050" kern="1400" dirty="0">
              <a:solidFill>
                <a:srgbClr val="000000"/>
              </a:solidFill>
              <a:effectLst/>
              <a:latin typeface="Letter-join No-Lead 40" panose="02000503000000020003" pitchFamily="50" charset="0"/>
              <a:ea typeface="Times New Roman" panose="02020603050405020304" pitchFamily="18" charset="0"/>
            </a:endParaRPr>
          </a:p>
          <a:p>
            <a:pPr>
              <a:lnSpc>
                <a:spcPct val="118000"/>
              </a:lnSpc>
              <a:spcAft>
                <a:spcPts val="600"/>
              </a:spcAft>
            </a:pPr>
            <a:r>
              <a:rPr lang="en-GB" sz="1000" kern="1400" dirty="0">
                <a:solidFill>
                  <a:srgbClr val="000000"/>
                </a:solidFill>
                <a:effectLst/>
                <a:latin typeface="Calibri" panose="020F0502020204030204" pitchFamily="34" charset="0"/>
                <a:ea typeface="Times New Roman" panose="02020603050405020304" pitchFamily="18" charset="0"/>
              </a:rPr>
              <a:t> </a:t>
            </a:r>
          </a:p>
        </p:txBody>
      </p:sp>
      <p:pic>
        <p:nvPicPr>
          <p:cNvPr id="6" name="Picture 5"/>
          <p:cNvPicPr>
            <a:picLocks noChangeAspect="1"/>
          </p:cNvPicPr>
          <p:nvPr/>
        </p:nvPicPr>
        <p:blipFill>
          <a:blip r:embed="rId2"/>
          <a:stretch>
            <a:fillRect/>
          </a:stretch>
        </p:blipFill>
        <p:spPr>
          <a:xfrm>
            <a:off x="4380339" y="244196"/>
            <a:ext cx="663436" cy="1042943"/>
          </a:xfrm>
          <a:prstGeom prst="rect">
            <a:avLst/>
          </a:prstGeom>
        </p:spPr>
      </p:pic>
      <p:sp>
        <p:nvSpPr>
          <p:cNvPr id="8" name="Text Box 7"/>
          <p:cNvSpPr txBox="1">
            <a:spLocks noChangeArrowheads="1"/>
          </p:cNvSpPr>
          <p:nvPr/>
        </p:nvSpPr>
        <p:spPr bwMode="auto">
          <a:xfrm>
            <a:off x="4176868" y="1747996"/>
            <a:ext cx="3484850" cy="4848745"/>
          </a:xfrm>
          <a:prstGeom prst="rect">
            <a:avLst/>
          </a:prstGeom>
          <a:noFill/>
          <a:ln w="12700" algn="in">
            <a:solidFill>
              <a:schemeClr val="dk1">
                <a:lumMod val="0"/>
                <a:lumOff val="0"/>
              </a:schemeClr>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EEECE1"/>
                  </a:outerShdw>
                </a:effectLst>
              </a14:hiddenEffects>
            </a:ext>
          </a:extLst>
        </p:spPr>
        <p:txBody>
          <a:bodyPr rot="0" vert="horz" wrap="square" lIns="36576" tIns="36576" rIns="36576" bIns="36576" anchor="t" anchorCtr="0" upright="1">
            <a:noAutofit/>
          </a:bodyPr>
          <a:lstStyle/>
          <a:p>
            <a:pPr>
              <a:lnSpc>
                <a:spcPct val="118000"/>
              </a:lnSpc>
              <a:spcAft>
                <a:spcPts val="600"/>
              </a:spcAft>
            </a:pPr>
            <a:r>
              <a:rPr lang="en-GB" sz="1100" b="1" u="sng" kern="1400" dirty="0">
                <a:solidFill>
                  <a:srgbClr val="000000"/>
                </a:solidFill>
                <a:effectLst/>
                <a:latin typeface="Letter-join No-Lead 40" panose="02000503000000020003" pitchFamily="50" charset="0"/>
                <a:ea typeface="Times New Roman" panose="02020603050405020304" pitchFamily="18" charset="0"/>
              </a:rPr>
              <a:t>Maths</a:t>
            </a:r>
            <a:endParaRPr lang="en-GB" sz="1100" u="sng" kern="1400" dirty="0">
              <a:solidFill>
                <a:srgbClr val="000000"/>
              </a:solidFill>
              <a:effectLst/>
              <a:latin typeface="Letter-join No-Lead 40" panose="02000503000000020003" pitchFamily="50" charset="0"/>
              <a:ea typeface="Times New Roman" panose="02020603050405020304" pitchFamily="18" charset="0"/>
            </a:endParaRPr>
          </a:p>
          <a:p>
            <a:pPr>
              <a:lnSpc>
                <a:spcPct val="118000"/>
              </a:lnSpc>
              <a:spcAft>
                <a:spcPts val="600"/>
              </a:spcAft>
            </a:pPr>
            <a:r>
              <a:rPr lang="en-GB" sz="1100" b="1" kern="1400" dirty="0">
                <a:solidFill>
                  <a:srgbClr val="000000"/>
                </a:solidFill>
                <a:effectLst/>
                <a:latin typeface="Letter-join No-Lead 40" panose="02000503000000020003" pitchFamily="50" charset="0"/>
                <a:ea typeface="Times New Roman" panose="02020603050405020304" pitchFamily="18" charset="0"/>
              </a:rPr>
              <a:t>Areas to be studied: </a:t>
            </a:r>
            <a:r>
              <a:rPr lang="en-GB" sz="1100" kern="1400" dirty="0">
                <a:solidFill>
                  <a:srgbClr val="000000"/>
                </a:solidFill>
                <a:effectLst/>
                <a:latin typeface="Letter-join No-Lead 40" panose="02000503000000020003" pitchFamily="50" charset="0"/>
                <a:ea typeface="Times New Roman" panose="02020603050405020304" pitchFamily="18" charset="0"/>
              </a:rPr>
              <a:t>Place Value </a:t>
            </a:r>
          </a:p>
          <a:p>
            <a:pPr>
              <a:spcAft>
                <a:spcPts val="0"/>
              </a:spcAft>
            </a:pPr>
            <a:r>
              <a:rPr lang="en-GB" sz="1100" kern="1400" dirty="0">
                <a:solidFill>
                  <a:srgbClr val="000000"/>
                </a:solidFill>
                <a:effectLst/>
                <a:latin typeface="Letter-join No-Lead 40" panose="02000503000000020003" pitchFamily="50" charset="0"/>
                <a:ea typeface="Times New Roman" panose="02020603050405020304" pitchFamily="18" charset="0"/>
              </a:rPr>
              <a:t>Read, write, order and compare numbers to at least 1,000,000 and determine the value of each digit</a:t>
            </a:r>
          </a:p>
          <a:p>
            <a:pPr>
              <a:spcAft>
                <a:spcPts val="0"/>
              </a:spcAft>
            </a:pPr>
            <a:r>
              <a:rPr lang="en-GB" sz="1100" kern="1400" dirty="0">
                <a:solidFill>
                  <a:srgbClr val="000000"/>
                </a:solidFill>
                <a:effectLst/>
                <a:latin typeface="Letter-join No-Lead 40" panose="02000503000000020003" pitchFamily="50" charset="0"/>
                <a:ea typeface="Times New Roman" panose="02020603050405020304" pitchFamily="18" charset="0"/>
              </a:rPr>
              <a:t>Count forwards or backwards in steps of powers of 10 for any given number up to 1,000,000</a:t>
            </a:r>
          </a:p>
          <a:p>
            <a:pPr>
              <a:spcAft>
                <a:spcPts val="0"/>
              </a:spcAft>
            </a:pPr>
            <a:r>
              <a:rPr lang="en-GB" sz="1100" kern="1400" dirty="0">
                <a:solidFill>
                  <a:srgbClr val="000000"/>
                </a:solidFill>
                <a:effectLst/>
                <a:latin typeface="Letter-join No-Lead 40" panose="02000503000000020003" pitchFamily="50" charset="0"/>
                <a:ea typeface="Times New Roman" panose="02020603050405020304" pitchFamily="18" charset="0"/>
              </a:rPr>
              <a:t>Interpret negative numbers in context, count forwards and backwards with positive and negative whole numbers, including through 0.</a:t>
            </a:r>
          </a:p>
          <a:p>
            <a:pPr>
              <a:spcAft>
                <a:spcPts val="0"/>
              </a:spcAft>
            </a:pPr>
            <a:r>
              <a:rPr lang="en-GB" sz="1100" kern="1400" dirty="0">
                <a:solidFill>
                  <a:srgbClr val="000000"/>
                </a:solidFill>
                <a:effectLst/>
                <a:latin typeface="Letter-join No-Lead 40" panose="02000503000000020003" pitchFamily="50" charset="0"/>
                <a:ea typeface="Times New Roman" panose="02020603050405020304" pitchFamily="18" charset="0"/>
              </a:rPr>
              <a:t>Round any number up to 1,000,000 to the nearest 10, 100, 1,000, 10,000 and 100,000</a:t>
            </a:r>
          </a:p>
          <a:p>
            <a:pPr>
              <a:spcAft>
                <a:spcPts val="0"/>
              </a:spcAft>
            </a:pPr>
            <a:r>
              <a:rPr lang="en-GB" sz="1100" kern="1400" dirty="0">
                <a:solidFill>
                  <a:srgbClr val="000000"/>
                </a:solidFill>
                <a:effectLst/>
                <a:latin typeface="Letter-join No-Lead 40" panose="02000503000000020003" pitchFamily="50" charset="0"/>
                <a:ea typeface="Times New Roman" panose="02020603050405020304" pitchFamily="18" charset="0"/>
              </a:rPr>
              <a:t>Solve number problems and practical problems.</a:t>
            </a:r>
          </a:p>
          <a:p>
            <a:pPr>
              <a:lnSpc>
                <a:spcPct val="118000"/>
              </a:lnSpc>
              <a:spcAft>
                <a:spcPts val="0"/>
              </a:spcAft>
            </a:pPr>
            <a:r>
              <a:rPr lang="en-GB" sz="1100" kern="0" dirty="0">
                <a:solidFill>
                  <a:srgbClr val="333333"/>
                </a:solidFill>
                <a:effectLst/>
                <a:latin typeface="Letter-join No-Lead 40" panose="02000503000000020003" pitchFamily="50" charset="0"/>
                <a:ea typeface="Times New Roman" panose="02020603050405020304" pitchFamily="18" charset="0"/>
                <a:cs typeface="Times New Roman" panose="02020603050405020304" pitchFamily="18" charset="0"/>
              </a:rPr>
              <a:t> </a:t>
            </a:r>
            <a:endParaRPr lang="en-GB" sz="1100" kern="1400" dirty="0">
              <a:solidFill>
                <a:srgbClr val="000000"/>
              </a:solidFill>
              <a:effectLst/>
              <a:latin typeface="Letter-join No-Lead 40" panose="02000503000000020003" pitchFamily="50" charset="0"/>
              <a:ea typeface="Times New Roman" panose="02020603050405020304" pitchFamily="18" charset="0"/>
            </a:endParaRPr>
          </a:p>
          <a:p>
            <a:pPr>
              <a:lnSpc>
                <a:spcPct val="118000"/>
              </a:lnSpc>
              <a:spcAft>
                <a:spcPts val="600"/>
              </a:spcAft>
            </a:pPr>
            <a:r>
              <a:rPr lang="en-GB" sz="1100" b="1" kern="1400" dirty="0">
                <a:solidFill>
                  <a:srgbClr val="000000"/>
                </a:solidFill>
                <a:effectLst/>
                <a:latin typeface="Letter-join No-Lead 40" panose="02000503000000020003" pitchFamily="50" charset="0"/>
                <a:ea typeface="Times New Roman" panose="02020603050405020304" pitchFamily="18" charset="0"/>
              </a:rPr>
              <a:t>Areas to be studied: </a:t>
            </a:r>
            <a:r>
              <a:rPr lang="en-GB" sz="1100" kern="1400" dirty="0">
                <a:solidFill>
                  <a:srgbClr val="000000"/>
                </a:solidFill>
                <a:effectLst/>
                <a:latin typeface="Letter-join No-Lead 40" panose="02000503000000020003" pitchFamily="50" charset="0"/>
                <a:ea typeface="Times New Roman" panose="02020603050405020304" pitchFamily="18" charset="0"/>
              </a:rPr>
              <a:t>Addition and Subtraction</a:t>
            </a:r>
          </a:p>
          <a:p>
            <a:pPr>
              <a:spcAft>
                <a:spcPts val="0"/>
              </a:spcAft>
            </a:pPr>
            <a:r>
              <a:rPr lang="en-GB" sz="1100" kern="1400" dirty="0">
                <a:solidFill>
                  <a:srgbClr val="000000"/>
                </a:solidFill>
                <a:effectLst/>
                <a:latin typeface="Letter-join No-Lead 40" panose="02000503000000020003" pitchFamily="50" charset="0"/>
                <a:ea typeface="Times New Roman" panose="02020603050405020304" pitchFamily="18" charset="0"/>
              </a:rPr>
              <a:t>Add and subtract whole numbers with more than 4 digits, including using formal written methods (columnar addition and subtraction)</a:t>
            </a:r>
          </a:p>
          <a:p>
            <a:pPr>
              <a:spcAft>
                <a:spcPts val="0"/>
              </a:spcAft>
            </a:pPr>
            <a:r>
              <a:rPr lang="en-GB" sz="1100" kern="1400" dirty="0">
                <a:solidFill>
                  <a:srgbClr val="000000"/>
                </a:solidFill>
                <a:effectLst/>
                <a:latin typeface="Letter-join No-Lead 40" panose="02000503000000020003" pitchFamily="50" charset="0"/>
                <a:ea typeface="Times New Roman" panose="02020603050405020304" pitchFamily="18" charset="0"/>
              </a:rPr>
              <a:t>Add and subtract numbers mentally with increasingly large numbers</a:t>
            </a:r>
          </a:p>
          <a:p>
            <a:pPr>
              <a:spcAft>
                <a:spcPts val="0"/>
              </a:spcAft>
            </a:pPr>
            <a:r>
              <a:rPr lang="en-GB" sz="1100" kern="1400" dirty="0">
                <a:solidFill>
                  <a:srgbClr val="000000"/>
                </a:solidFill>
                <a:effectLst/>
                <a:latin typeface="Letter-join No-Lead 40" panose="02000503000000020003" pitchFamily="50" charset="0"/>
                <a:ea typeface="Times New Roman" panose="02020603050405020304" pitchFamily="18" charset="0"/>
              </a:rPr>
              <a:t>Use rounding to check answers to calculations and determine, in the context of a problem, levels of accuracy</a:t>
            </a:r>
          </a:p>
          <a:p>
            <a:pPr>
              <a:spcAft>
                <a:spcPts val="0"/>
              </a:spcAft>
            </a:pPr>
            <a:r>
              <a:rPr lang="en-GB" sz="1100" kern="1400" dirty="0">
                <a:solidFill>
                  <a:srgbClr val="000000"/>
                </a:solidFill>
                <a:effectLst/>
                <a:latin typeface="Letter-join No-Lead 40" panose="02000503000000020003" pitchFamily="50" charset="0"/>
                <a:ea typeface="Times New Roman" panose="02020603050405020304" pitchFamily="18" charset="0"/>
              </a:rPr>
              <a:t>Solve addition and subtraction multi-step problems in contexts, deciding which operations and methods to use and why.</a:t>
            </a:r>
          </a:p>
          <a:p>
            <a:pPr>
              <a:lnSpc>
                <a:spcPct val="118000"/>
              </a:lnSpc>
              <a:spcAft>
                <a:spcPts val="600"/>
              </a:spcAft>
            </a:pPr>
            <a:r>
              <a:rPr lang="en-GB" sz="1100" kern="1400" dirty="0">
                <a:solidFill>
                  <a:srgbClr val="000000"/>
                </a:solidFill>
                <a:effectLst/>
                <a:latin typeface="Calibri" panose="020F0502020204030204" pitchFamily="34" charset="0"/>
                <a:ea typeface="Times New Roman" panose="02020603050405020304" pitchFamily="18" charset="0"/>
              </a:rPr>
              <a:t> </a:t>
            </a:r>
          </a:p>
          <a:p>
            <a:pPr>
              <a:lnSpc>
                <a:spcPct val="118000"/>
              </a:lnSpc>
              <a:spcAft>
                <a:spcPts val="600"/>
              </a:spcAft>
            </a:pPr>
            <a:r>
              <a:rPr lang="en-GB" sz="1000" kern="1400" dirty="0">
                <a:solidFill>
                  <a:srgbClr val="000000"/>
                </a:solidFill>
                <a:effectLst/>
                <a:latin typeface="Calibri" panose="020F0502020204030204" pitchFamily="34" charset="0"/>
                <a:ea typeface="Times New Roman" panose="02020603050405020304" pitchFamily="18" charset="0"/>
              </a:rPr>
              <a:t> </a:t>
            </a:r>
          </a:p>
          <a:p>
            <a:pPr>
              <a:lnSpc>
                <a:spcPct val="118000"/>
              </a:lnSpc>
              <a:spcAft>
                <a:spcPts val="600"/>
              </a:spcAft>
            </a:pPr>
            <a:r>
              <a:rPr lang="en-GB" sz="1000" kern="1400" dirty="0">
                <a:solidFill>
                  <a:srgbClr val="000000"/>
                </a:solidFill>
                <a:effectLst/>
                <a:latin typeface="Calibri" panose="020F0502020204030204" pitchFamily="34" charset="0"/>
                <a:ea typeface="Times New Roman" panose="02020603050405020304" pitchFamily="18" charset="0"/>
              </a:rPr>
              <a:t> </a:t>
            </a:r>
          </a:p>
        </p:txBody>
      </p:sp>
      <p:sp>
        <p:nvSpPr>
          <p:cNvPr id="9" name="Text Box 6"/>
          <p:cNvSpPr txBox="1">
            <a:spLocks noChangeArrowheads="1"/>
          </p:cNvSpPr>
          <p:nvPr/>
        </p:nvSpPr>
        <p:spPr bwMode="auto">
          <a:xfrm>
            <a:off x="7801427" y="4679307"/>
            <a:ext cx="4231513" cy="1859261"/>
          </a:xfrm>
          <a:prstGeom prst="rect">
            <a:avLst/>
          </a:prstGeom>
          <a:noFill/>
          <a:ln w="12700" algn="in">
            <a:solidFill>
              <a:schemeClr val="dk1">
                <a:lumMod val="0"/>
                <a:lumOff val="0"/>
              </a:schemeClr>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EEECE1"/>
                  </a:outerShdw>
                </a:effectLst>
              </a14:hiddenEffects>
            </a:ext>
          </a:extLst>
        </p:spPr>
        <p:txBody>
          <a:bodyPr rot="0" vert="horz" wrap="square" lIns="36576" tIns="36576" rIns="36576" bIns="36576" anchor="t" anchorCtr="0" upright="1">
            <a:noAutofit/>
          </a:bodyPr>
          <a:lstStyle/>
          <a:p>
            <a:pPr>
              <a:lnSpc>
                <a:spcPct val="118000"/>
              </a:lnSpc>
              <a:spcAft>
                <a:spcPts val="600"/>
              </a:spcAft>
            </a:pPr>
            <a:r>
              <a:rPr lang="en-GB" sz="1000" b="1" u="sng" kern="1400" dirty="0">
                <a:solidFill>
                  <a:srgbClr val="000000"/>
                </a:solidFill>
                <a:effectLst/>
                <a:latin typeface="Letter-join No-Lead 40" panose="02000503000000020003" pitchFamily="50" charset="0"/>
                <a:ea typeface="Times New Roman" panose="02020603050405020304" pitchFamily="18" charset="0"/>
              </a:rPr>
              <a:t>Other curriculum areas</a:t>
            </a:r>
            <a:endParaRPr lang="en-GB" sz="1000" u="sng" kern="1400" dirty="0">
              <a:solidFill>
                <a:srgbClr val="000000"/>
              </a:solidFill>
              <a:effectLst/>
              <a:latin typeface="Letter-join No-Lead 40" panose="02000503000000020003" pitchFamily="50" charset="0"/>
              <a:ea typeface="Times New Roman" panose="02020603050405020304" pitchFamily="18" charset="0"/>
            </a:endParaRPr>
          </a:p>
          <a:p>
            <a:pPr>
              <a:spcAft>
                <a:spcPts val="0"/>
              </a:spcAft>
            </a:pPr>
            <a:r>
              <a:rPr lang="en-GB" sz="1000" b="1" kern="1400" dirty="0">
                <a:solidFill>
                  <a:srgbClr val="000000"/>
                </a:solidFill>
                <a:effectLst/>
                <a:latin typeface="Letter-join No-Lead 40" panose="02000503000000020003" pitchFamily="50" charset="0"/>
                <a:ea typeface="Times New Roman" panose="02020603050405020304" pitchFamily="18" charset="0"/>
                <a:cs typeface="Calibri" panose="020F0502020204030204" pitchFamily="34" charset="0"/>
              </a:rPr>
              <a:t>PSHE - </a:t>
            </a:r>
            <a:r>
              <a:rPr lang="en-GB" sz="1000" kern="1400" dirty="0">
                <a:solidFill>
                  <a:srgbClr val="000000"/>
                </a:solidFill>
                <a:effectLst/>
                <a:latin typeface="Letter-join No-Lead 40" panose="02000503000000020003" pitchFamily="50" charset="0"/>
                <a:ea typeface="Times New Roman" panose="02020603050405020304" pitchFamily="18" charset="0"/>
                <a:cs typeface="Calibri" panose="020F0502020204030204" pitchFamily="34" charset="0"/>
              </a:rPr>
              <a:t>Health and Wellbeing</a:t>
            </a:r>
            <a:endParaRPr lang="en-GB" sz="1000" kern="1400" dirty="0">
              <a:solidFill>
                <a:srgbClr val="000000"/>
              </a:solidFill>
              <a:effectLst/>
              <a:latin typeface="Letter-join No-Lead 40" panose="02000503000000020003" pitchFamily="50" charset="0"/>
              <a:ea typeface="Times New Roman" panose="02020603050405020304" pitchFamily="18" charset="0"/>
            </a:endParaRPr>
          </a:p>
          <a:p>
            <a:pPr>
              <a:spcAft>
                <a:spcPts val="0"/>
              </a:spcAft>
            </a:pPr>
            <a:r>
              <a:rPr lang="en-GB" sz="1000" b="1" kern="1400" dirty="0">
                <a:solidFill>
                  <a:srgbClr val="000000"/>
                </a:solidFill>
                <a:effectLst/>
                <a:latin typeface="Letter-join No-Lead 40" panose="02000503000000020003" pitchFamily="50" charset="0"/>
                <a:ea typeface="Times New Roman" panose="02020603050405020304" pitchFamily="18" charset="0"/>
                <a:cs typeface="Calibri" panose="020F0502020204030204" pitchFamily="34" charset="0"/>
              </a:rPr>
              <a:t>French - </a:t>
            </a:r>
            <a:r>
              <a:rPr lang="en-GB" sz="1000" kern="1400" dirty="0">
                <a:solidFill>
                  <a:srgbClr val="000000"/>
                </a:solidFill>
                <a:effectLst/>
                <a:latin typeface="Letter-join No-Lead 40" panose="02000503000000020003" pitchFamily="50" charset="0"/>
                <a:ea typeface="Times New Roman" panose="02020603050405020304" pitchFamily="18" charset="0"/>
                <a:cs typeface="Calibri" panose="020F0502020204030204" pitchFamily="34" charset="0"/>
              </a:rPr>
              <a:t>On the Way to School</a:t>
            </a:r>
            <a:endParaRPr lang="en-GB" sz="1000" kern="1400" dirty="0">
              <a:solidFill>
                <a:srgbClr val="000000"/>
              </a:solidFill>
              <a:effectLst/>
              <a:latin typeface="Letter-join No-Lead 40" panose="02000503000000020003" pitchFamily="50" charset="0"/>
              <a:ea typeface="Times New Roman" panose="02020603050405020304" pitchFamily="18" charset="0"/>
            </a:endParaRPr>
          </a:p>
          <a:p>
            <a:pPr>
              <a:spcAft>
                <a:spcPts val="0"/>
              </a:spcAft>
            </a:pPr>
            <a:r>
              <a:rPr lang="en-GB" sz="1000" kern="1400" dirty="0">
                <a:solidFill>
                  <a:srgbClr val="323636"/>
                </a:solidFill>
                <a:effectLst/>
                <a:latin typeface="Letter-join No-Lead 40" panose="02000503000000020003" pitchFamily="50" charset="0"/>
                <a:ea typeface="Times New Roman" panose="02020603050405020304" pitchFamily="18" charset="0"/>
                <a:cs typeface="Calibri" panose="020F0502020204030204" pitchFamily="34" charset="0"/>
              </a:rPr>
              <a:t>.</a:t>
            </a:r>
            <a:endParaRPr lang="en-GB" sz="1000" kern="1400" dirty="0">
              <a:solidFill>
                <a:srgbClr val="000000"/>
              </a:solidFill>
              <a:effectLst/>
              <a:latin typeface="Letter-join No-Lead 40" panose="02000503000000020003" pitchFamily="50" charset="0"/>
              <a:ea typeface="Times New Roman" panose="02020603050405020304" pitchFamily="18" charset="0"/>
            </a:endParaRPr>
          </a:p>
          <a:p>
            <a:pPr>
              <a:lnSpc>
                <a:spcPct val="118000"/>
              </a:lnSpc>
              <a:spcAft>
                <a:spcPts val="600"/>
              </a:spcAft>
            </a:pPr>
            <a:r>
              <a:rPr lang="en-GB" sz="1000" b="1" kern="1400" dirty="0">
                <a:solidFill>
                  <a:srgbClr val="000000"/>
                </a:solidFill>
                <a:effectLst/>
                <a:latin typeface="Letter-join No-Lead 40" panose="02000503000000020003" pitchFamily="50" charset="0"/>
                <a:ea typeface="Times New Roman" panose="02020603050405020304" pitchFamily="18" charset="0"/>
                <a:cs typeface="Calibri" panose="020F0502020204030204" pitchFamily="34" charset="0"/>
              </a:rPr>
              <a:t>PE – </a:t>
            </a:r>
            <a:r>
              <a:rPr lang="en-GB" sz="1000" kern="1400" dirty="0">
                <a:solidFill>
                  <a:srgbClr val="000000"/>
                </a:solidFill>
                <a:effectLst/>
                <a:latin typeface="Letter-join No-Lead 40" panose="02000503000000020003" pitchFamily="50" charset="0"/>
                <a:ea typeface="Times New Roman" panose="02020603050405020304" pitchFamily="18" charset="0"/>
                <a:cs typeface="Calibri" panose="020F0502020204030204" pitchFamily="34" charset="0"/>
              </a:rPr>
              <a:t>Fitness and Athletics </a:t>
            </a:r>
          </a:p>
          <a:p>
            <a:pPr>
              <a:lnSpc>
                <a:spcPct val="118000"/>
              </a:lnSpc>
              <a:spcAft>
                <a:spcPts val="0"/>
              </a:spcAft>
            </a:pPr>
            <a:r>
              <a:rPr lang="en-GB" sz="1000" b="1" kern="1400" dirty="0">
                <a:solidFill>
                  <a:srgbClr val="000000"/>
                </a:solidFill>
                <a:effectLst/>
                <a:latin typeface="Letter-join No-Lead 40" panose="02000503000000020003" pitchFamily="50" charset="0"/>
                <a:ea typeface="Times New Roman" panose="02020603050405020304" pitchFamily="18" charset="0"/>
              </a:rPr>
              <a:t>RE – </a:t>
            </a:r>
            <a:r>
              <a:rPr lang="en-GB" sz="1000" kern="1400" dirty="0">
                <a:solidFill>
                  <a:srgbClr val="000000"/>
                </a:solidFill>
                <a:effectLst/>
                <a:latin typeface="Letter-join No-Lead 40" panose="02000503000000020003" pitchFamily="50" charset="0"/>
                <a:ea typeface="Times New Roman" panose="02020603050405020304" pitchFamily="18" charset="0"/>
              </a:rPr>
              <a:t>Christianity and Islamic faith comparison of creation</a:t>
            </a:r>
          </a:p>
        </p:txBody>
      </p:sp>
      <p:sp>
        <p:nvSpPr>
          <p:cNvPr id="11" name="Text Box 9"/>
          <p:cNvSpPr txBox="1">
            <a:spLocks noChangeArrowheads="1"/>
          </p:cNvSpPr>
          <p:nvPr/>
        </p:nvSpPr>
        <p:spPr bwMode="auto">
          <a:xfrm>
            <a:off x="7801428" y="3577557"/>
            <a:ext cx="4216967" cy="853584"/>
          </a:xfrm>
          <a:prstGeom prst="rect">
            <a:avLst/>
          </a:prstGeom>
          <a:noFill/>
          <a:ln w="12700" algn="in">
            <a:solidFill>
              <a:schemeClr val="dk1">
                <a:lumMod val="0"/>
                <a:lumOff val="0"/>
              </a:schemeClr>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EEECE1"/>
                  </a:outerShdw>
                </a:effectLst>
              </a14:hiddenEffects>
            </a:ext>
          </a:extLst>
        </p:spPr>
        <p:txBody>
          <a:bodyPr rot="0" vert="horz" wrap="square" lIns="36576" tIns="36576" rIns="36576" bIns="36576" anchor="t" anchorCtr="0" upright="1">
            <a:noAutofit/>
          </a:bodyPr>
          <a:lstStyle/>
          <a:p>
            <a:pPr>
              <a:lnSpc>
                <a:spcPct val="118000"/>
              </a:lnSpc>
              <a:spcAft>
                <a:spcPts val="0"/>
              </a:spcAft>
            </a:pPr>
            <a:r>
              <a:rPr lang="en-GB" sz="1000" b="1" u="sng" kern="1400" dirty="0">
                <a:solidFill>
                  <a:srgbClr val="000000"/>
                </a:solidFill>
                <a:effectLst/>
                <a:latin typeface="Letter-join No-Lead 40" panose="02000503000000020003" pitchFamily="50" charset="0"/>
                <a:ea typeface="Times New Roman" panose="02020603050405020304" pitchFamily="18" charset="0"/>
              </a:rPr>
              <a:t>Art /DT </a:t>
            </a:r>
            <a:r>
              <a:rPr lang="en-GB" sz="1000" b="1" kern="1400" dirty="0">
                <a:solidFill>
                  <a:srgbClr val="000000"/>
                </a:solidFill>
                <a:effectLst/>
                <a:latin typeface="Letter-join No-Lead 40" panose="02000503000000020003" pitchFamily="50" charset="0"/>
                <a:ea typeface="Times New Roman" panose="02020603050405020304" pitchFamily="18" charset="0"/>
              </a:rPr>
              <a:t>– Coil Pots </a:t>
            </a:r>
            <a:endParaRPr lang="en-GB" sz="1000" kern="1400" dirty="0">
              <a:solidFill>
                <a:srgbClr val="000000"/>
              </a:solidFill>
              <a:effectLst/>
              <a:latin typeface="Letter-join No-Lead 40" panose="02000503000000020003" pitchFamily="50" charset="0"/>
              <a:ea typeface="Times New Roman" panose="02020603050405020304" pitchFamily="18" charset="0"/>
            </a:endParaRPr>
          </a:p>
          <a:p>
            <a:pPr>
              <a:spcAft>
                <a:spcPts val="0"/>
              </a:spcAft>
            </a:pPr>
            <a:r>
              <a:rPr lang="en-GB" sz="1000" b="1" dirty="0">
                <a:solidFill>
                  <a:srgbClr val="333333"/>
                </a:solidFill>
                <a:effectLst/>
                <a:latin typeface="Letter-join No-Lead 40" panose="02000503000000020003" pitchFamily="50" charset="0"/>
                <a:ea typeface="Calibri" panose="020F0502020204030204" pitchFamily="34" charset="0"/>
                <a:cs typeface="Times New Roman" panose="02020603050405020304" pitchFamily="18" charset="0"/>
              </a:rPr>
              <a:t>We will learn different techniques to join clay. By the end of the unit, the children will have created a decorative clay pot which incorporates all of our techniques. </a:t>
            </a:r>
            <a:endParaRPr lang="en-GB" sz="1000" kern="1400" dirty="0">
              <a:solidFill>
                <a:srgbClr val="000000"/>
              </a:solidFill>
              <a:effectLst/>
              <a:latin typeface="Letter-join No-Lead 40" panose="02000503000000020003" pitchFamily="50" charset="0"/>
              <a:ea typeface="Times New Roman" panose="02020603050405020304" pitchFamily="18" charset="0"/>
            </a:endParaRPr>
          </a:p>
        </p:txBody>
      </p:sp>
      <p:sp>
        <p:nvSpPr>
          <p:cNvPr id="12" name="Text Box 5"/>
          <p:cNvSpPr txBox="1">
            <a:spLocks noChangeArrowheads="1"/>
          </p:cNvSpPr>
          <p:nvPr/>
        </p:nvSpPr>
        <p:spPr bwMode="auto">
          <a:xfrm>
            <a:off x="7801427" y="303219"/>
            <a:ext cx="4216967" cy="3020408"/>
          </a:xfrm>
          <a:prstGeom prst="rect">
            <a:avLst/>
          </a:prstGeom>
          <a:noFill/>
          <a:ln w="12700" algn="in">
            <a:solidFill>
              <a:schemeClr val="dk1">
                <a:lumMod val="0"/>
                <a:lumOff val="0"/>
              </a:schemeClr>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EEECE1"/>
                  </a:outerShdw>
                </a:effectLst>
              </a14:hiddenEffects>
            </a:ext>
          </a:extLst>
        </p:spPr>
        <p:txBody>
          <a:bodyPr rot="0" vert="horz" wrap="square" lIns="36576" tIns="36576" rIns="36576" bIns="36576" anchor="t" anchorCtr="0" upright="1">
            <a:noAutofit/>
          </a:bodyPr>
          <a:lstStyle/>
          <a:p>
            <a:pPr>
              <a:lnSpc>
                <a:spcPct val="118000"/>
              </a:lnSpc>
              <a:spcAft>
                <a:spcPts val="0"/>
              </a:spcAft>
            </a:pPr>
            <a:r>
              <a:rPr lang="en-GB" sz="1000" b="1" u="sng" kern="1400" dirty="0">
                <a:solidFill>
                  <a:srgbClr val="000000"/>
                </a:solidFill>
                <a:effectLst/>
                <a:latin typeface="Letter-join No-Lead 40" panose="02000503000000020003" pitchFamily="50" charset="0"/>
                <a:ea typeface="Times New Roman" panose="02020603050405020304" pitchFamily="18" charset="0"/>
              </a:rPr>
              <a:t>Science</a:t>
            </a:r>
            <a:r>
              <a:rPr lang="en-GB" sz="1000" u="sng" kern="1400" dirty="0">
                <a:solidFill>
                  <a:srgbClr val="000000"/>
                </a:solidFill>
                <a:effectLst/>
                <a:latin typeface="Letter-join Basic 40"/>
                <a:ea typeface="Times New Roman" panose="02020603050405020304" pitchFamily="18" charset="0"/>
              </a:rPr>
              <a:t> – Properties of materials </a:t>
            </a:r>
            <a:endParaRPr lang="en-GB" sz="800" kern="1400" dirty="0">
              <a:solidFill>
                <a:srgbClr val="000000"/>
              </a:solidFill>
              <a:effectLst/>
              <a:latin typeface="Calibri" panose="020F0502020204030204" pitchFamily="34" charset="0"/>
              <a:ea typeface="Times New Roman" panose="02020603050405020304" pitchFamily="18" charset="0"/>
            </a:endParaRPr>
          </a:p>
          <a:p>
            <a:pPr>
              <a:lnSpc>
                <a:spcPct val="118000"/>
              </a:lnSpc>
              <a:spcAft>
                <a:spcPts val="600"/>
              </a:spcAft>
            </a:pPr>
            <a:r>
              <a:rPr lang="en-GB" sz="1000" b="1" kern="1400" dirty="0">
                <a:solidFill>
                  <a:srgbClr val="000000"/>
                </a:solidFill>
                <a:effectLst/>
                <a:latin typeface="Letter-join Basic 40"/>
                <a:ea typeface="Times New Roman" panose="02020603050405020304" pitchFamily="18" charset="0"/>
                <a:cs typeface="Calibri" panose="020F0502020204030204" pitchFamily="34" charset="0"/>
              </a:rPr>
              <a:t>Objectives</a:t>
            </a:r>
            <a:endParaRPr lang="en-GB" sz="800" kern="1400" dirty="0">
              <a:solidFill>
                <a:srgbClr val="000000"/>
              </a:solidFill>
              <a:effectLst/>
              <a:latin typeface="Calibri" panose="020F0502020204030204" pitchFamily="34" charset="0"/>
              <a:ea typeface="Times New Roman" panose="02020603050405020304" pitchFamily="18" charset="0"/>
            </a:endParaRPr>
          </a:p>
          <a:p>
            <a:pPr>
              <a:lnSpc>
                <a:spcPct val="118000"/>
              </a:lnSpc>
              <a:spcAft>
                <a:spcPts val="600"/>
              </a:spcAft>
            </a:pPr>
            <a:r>
              <a:rPr lang="en-GB" sz="1000" kern="1400" dirty="0">
                <a:solidFill>
                  <a:srgbClr val="000000"/>
                </a:solidFill>
                <a:effectLst/>
                <a:latin typeface="Letter-join Basic 40"/>
                <a:ea typeface="Times New Roman" panose="02020603050405020304" pitchFamily="18" charset="0"/>
                <a:cs typeface="Calibri" panose="020F0502020204030204" pitchFamily="34" charset="0"/>
              </a:rPr>
              <a:t>Compare and group together everyday materials on the basis of their properties.</a:t>
            </a:r>
            <a:endParaRPr lang="en-GB" sz="800" kern="1400" dirty="0">
              <a:solidFill>
                <a:srgbClr val="000000"/>
              </a:solidFill>
              <a:effectLst/>
              <a:latin typeface="Calibri" panose="020F0502020204030204" pitchFamily="34" charset="0"/>
              <a:ea typeface="Times New Roman" panose="02020603050405020304" pitchFamily="18" charset="0"/>
            </a:endParaRPr>
          </a:p>
          <a:p>
            <a:pPr>
              <a:lnSpc>
                <a:spcPct val="118000"/>
              </a:lnSpc>
              <a:spcAft>
                <a:spcPts val="600"/>
              </a:spcAft>
            </a:pPr>
            <a:r>
              <a:rPr lang="en-GB" sz="1000" kern="1400" dirty="0">
                <a:solidFill>
                  <a:srgbClr val="000000"/>
                </a:solidFill>
                <a:effectLst/>
                <a:latin typeface="Letter-join Basic 40"/>
                <a:ea typeface="Times New Roman" panose="02020603050405020304" pitchFamily="18" charset="0"/>
                <a:cs typeface="Calibri" panose="020F0502020204030204" pitchFamily="34" charset="0"/>
              </a:rPr>
              <a:t>Know that some materials will dissolve in liquid to form a solution, and describe how to recover a substance from a solution.</a:t>
            </a:r>
            <a:endParaRPr lang="en-GB" sz="800" kern="1400" dirty="0">
              <a:solidFill>
                <a:srgbClr val="000000"/>
              </a:solidFill>
              <a:effectLst/>
              <a:latin typeface="Calibri" panose="020F0502020204030204" pitchFamily="34" charset="0"/>
              <a:ea typeface="Times New Roman" panose="02020603050405020304" pitchFamily="18" charset="0"/>
            </a:endParaRPr>
          </a:p>
          <a:p>
            <a:pPr>
              <a:lnSpc>
                <a:spcPct val="118000"/>
              </a:lnSpc>
              <a:spcAft>
                <a:spcPts val="600"/>
              </a:spcAft>
            </a:pPr>
            <a:r>
              <a:rPr lang="en-GB" sz="1000" kern="1400" dirty="0">
                <a:solidFill>
                  <a:srgbClr val="000000"/>
                </a:solidFill>
                <a:effectLst/>
                <a:latin typeface="Letter-join Basic 40"/>
                <a:ea typeface="Times New Roman" panose="02020603050405020304" pitchFamily="18" charset="0"/>
                <a:cs typeface="Calibri" panose="020F0502020204030204" pitchFamily="34" charset="0"/>
              </a:rPr>
              <a:t>Use knowledge of solids, liquids and gases to decide how mixtures might be separated, including through filtering, sieving and evaporating. </a:t>
            </a:r>
            <a:endParaRPr lang="en-GB" sz="800" kern="1400" dirty="0">
              <a:solidFill>
                <a:srgbClr val="000000"/>
              </a:solidFill>
              <a:effectLst/>
              <a:latin typeface="Calibri" panose="020F0502020204030204" pitchFamily="34" charset="0"/>
              <a:ea typeface="Times New Roman" panose="02020603050405020304" pitchFamily="18" charset="0"/>
            </a:endParaRPr>
          </a:p>
          <a:p>
            <a:pPr>
              <a:lnSpc>
                <a:spcPct val="118000"/>
              </a:lnSpc>
              <a:spcAft>
                <a:spcPts val="600"/>
              </a:spcAft>
            </a:pPr>
            <a:r>
              <a:rPr lang="en-GB" sz="1000" kern="1400" dirty="0">
                <a:solidFill>
                  <a:srgbClr val="000000"/>
                </a:solidFill>
                <a:effectLst/>
                <a:latin typeface="Letter-join Basic 40"/>
                <a:ea typeface="Times New Roman" panose="02020603050405020304" pitchFamily="18" charset="0"/>
                <a:cs typeface="Calibri" panose="020F0502020204030204" pitchFamily="34" charset="0"/>
              </a:rPr>
              <a:t>Demonstrate that dissolving, mixing and changes of state are reversible changes </a:t>
            </a:r>
            <a:endParaRPr lang="en-GB" sz="800" kern="1400" dirty="0">
              <a:solidFill>
                <a:srgbClr val="000000"/>
              </a:solidFill>
              <a:effectLst/>
              <a:latin typeface="Calibri" panose="020F0502020204030204" pitchFamily="34" charset="0"/>
              <a:ea typeface="Times New Roman" panose="02020603050405020304" pitchFamily="18" charset="0"/>
            </a:endParaRPr>
          </a:p>
          <a:p>
            <a:pPr>
              <a:lnSpc>
                <a:spcPct val="118000"/>
              </a:lnSpc>
              <a:spcAft>
                <a:spcPts val="600"/>
              </a:spcAft>
            </a:pPr>
            <a:endParaRPr lang="en-GB" sz="1000" kern="1400" dirty="0">
              <a:solidFill>
                <a:srgbClr val="000000"/>
              </a:solidFill>
              <a:effectLst/>
              <a:latin typeface="Calibri" panose="020F0502020204030204" pitchFamily="34" charset="0"/>
              <a:ea typeface="Times New Roman" panose="02020603050405020304" pitchFamily="18" charset="0"/>
            </a:endParaRPr>
          </a:p>
        </p:txBody>
      </p:sp>
      <p:pic>
        <p:nvPicPr>
          <p:cNvPr id="15" name="Picture 14">
            <a:extLst>
              <a:ext uri="{FF2B5EF4-FFF2-40B4-BE49-F238E27FC236}">
                <a16:creationId xmlns:a16="http://schemas.microsoft.com/office/drawing/2014/main" id="{2A2348DB-565C-463E-821D-F3C7E2D79D77}"/>
              </a:ext>
            </a:extLst>
          </p:cNvPr>
          <p:cNvPicPr>
            <a:picLocks noChangeAspect="1"/>
          </p:cNvPicPr>
          <p:nvPr/>
        </p:nvPicPr>
        <p:blipFill>
          <a:blip r:embed="rId3"/>
          <a:stretch>
            <a:fillRect/>
          </a:stretch>
        </p:blipFill>
        <p:spPr>
          <a:xfrm>
            <a:off x="6563724" y="244196"/>
            <a:ext cx="735631" cy="1117070"/>
          </a:xfrm>
          <a:prstGeom prst="rect">
            <a:avLst/>
          </a:prstGeom>
        </p:spPr>
      </p:pic>
    </p:spTree>
    <p:extLst>
      <p:ext uri="{BB962C8B-B14F-4D97-AF65-F5344CB8AC3E}">
        <p14:creationId xmlns:p14="http://schemas.microsoft.com/office/powerpoint/2010/main" val="22441353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550</TotalTime>
  <Words>1180</Words>
  <Application>Microsoft Office PowerPoint</Application>
  <PresentationFormat>Widescreen</PresentationFormat>
  <Paragraphs>95</Paragraphs>
  <Slides>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vt:i4>
      </vt:variant>
    </vt:vector>
  </HeadingPairs>
  <TitlesOfParts>
    <vt:vector size="9" baseType="lpstr">
      <vt:lpstr>Arial</vt:lpstr>
      <vt:lpstr>Calibri</vt:lpstr>
      <vt:lpstr>Calibri Light</vt:lpstr>
      <vt:lpstr>Letter-join Basic 40</vt:lpstr>
      <vt:lpstr>Letter-join No-Lead 40</vt:lpstr>
      <vt:lpstr>Times New Roman</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Lauren West</dc:creator>
  <cp:lastModifiedBy>Steve Bryant</cp:lastModifiedBy>
  <cp:revision>23</cp:revision>
  <cp:lastPrinted>2024-09-06T09:54:29Z</cp:lastPrinted>
  <dcterms:created xsi:type="dcterms:W3CDTF">2023-08-11T09:03:53Z</dcterms:created>
  <dcterms:modified xsi:type="dcterms:W3CDTF">2025-11-02T10:26:11Z</dcterms:modified>
</cp:coreProperties>
</file>